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4"/>
  </p:notesMasterIdLst>
  <p:sldIdLst>
    <p:sldId id="322" r:id="rId2"/>
    <p:sldId id="260" r:id="rId3"/>
    <p:sldId id="261" r:id="rId4"/>
    <p:sldId id="310" r:id="rId5"/>
    <p:sldId id="302" r:id="rId6"/>
    <p:sldId id="256" r:id="rId7"/>
    <p:sldId id="257" r:id="rId8"/>
    <p:sldId id="311" r:id="rId9"/>
    <p:sldId id="262" r:id="rId10"/>
    <p:sldId id="301" r:id="rId11"/>
    <p:sldId id="303" r:id="rId12"/>
    <p:sldId id="318" r:id="rId13"/>
    <p:sldId id="309" r:id="rId14"/>
    <p:sldId id="263" r:id="rId15"/>
    <p:sldId id="316" r:id="rId16"/>
    <p:sldId id="264" r:id="rId17"/>
    <p:sldId id="290" r:id="rId18"/>
    <p:sldId id="265" r:id="rId19"/>
    <p:sldId id="259" r:id="rId20"/>
    <p:sldId id="305" r:id="rId21"/>
    <p:sldId id="307" r:id="rId22"/>
    <p:sldId id="308" r:id="rId23"/>
    <p:sldId id="267" r:id="rId24"/>
    <p:sldId id="268" r:id="rId25"/>
    <p:sldId id="296" r:id="rId26"/>
    <p:sldId id="269" r:id="rId27"/>
    <p:sldId id="270" r:id="rId28"/>
    <p:sldId id="294" r:id="rId29"/>
    <p:sldId id="279" r:id="rId30"/>
    <p:sldId id="271" r:id="rId31"/>
    <p:sldId id="299" r:id="rId32"/>
    <p:sldId id="280" r:id="rId33"/>
    <p:sldId id="272" r:id="rId34"/>
    <p:sldId id="319" r:id="rId35"/>
    <p:sldId id="317" r:id="rId36"/>
    <p:sldId id="281" r:id="rId37"/>
    <p:sldId id="273" r:id="rId38"/>
    <p:sldId id="320" r:id="rId39"/>
    <p:sldId id="295" r:id="rId40"/>
    <p:sldId id="274" r:id="rId41"/>
    <p:sldId id="300" r:id="rId42"/>
    <p:sldId id="282" r:id="rId43"/>
    <p:sldId id="275" r:id="rId44"/>
    <p:sldId id="321" r:id="rId45"/>
    <p:sldId id="291" r:id="rId46"/>
    <p:sldId id="283" r:id="rId47"/>
    <p:sldId id="276" r:id="rId48"/>
    <p:sldId id="284" r:id="rId49"/>
    <p:sldId id="292" r:id="rId50"/>
    <p:sldId id="314" r:id="rId51"/>
    <p:sldId id="315" r:id="rId52"/>
    <p:sldId id="277" r:id="rId53"/>
    <p:sldId id="293" r:id="rId54"/>
    <p:sldId id="285" r:id="rId55"/>
    <p:sldId id="278" r:id="rId56"/>
    <p:sldId id="312" r:id="rId57"/>
    <p:sldId id="304" r:id="rId58"/>
    <p:sldId id="313" r:id="rId59"/>
    <p:sldId id="286" r:id="rId60"/>
    <p:sldId id="306" r:id="rId61"/>
    <p:sldId id="323" r:id="rId62"/>
    <p:sldId id="288" r:id="rId63"/>
  </p:sldIdLst>
  <p:sldSz cx="9902825" cy="6858000"/>
  <p:notesSz cx="6858000" cy="9144000"/>
  <p:defaultTextStyle>
    <a:defPPr>
      <a:defRPr lang="it-IT"/>
    </a:defPPr>
    <a:lvl1pPr algn="l" rtl="0" fontAlgn="base">
      <a:spcBef>
        <a:spcPct val="0"/>
      </a:spcBef>
      <a:spcAft>
        <a:spcPct val="0"/>
      </a:spcAft>
      <a:defRPr sz="2400" kern="1200">
        <a:solidFill>
          <a:schemeClr val="tx1"/>
        </a:solidFill>
        <a:latin typeface="Comic Sans MS" pitchFamily="66" charset="0"/>
        <a:ea typeface="+mn-ea"/>
        <a:cs typeface="+mn-cs"/>
      </a:defRPr>
    </a:lvl1pPr>
    <a:lvl2pPr marL="457200" algn="l" rtl="0" fontAlgn="base">
      <a:spcBef>
        <a:spcPct val="0"/>
      </a:spcBef>
      <a:spcAft>
        <a:spcPct val="0"/>
      </a:spcAft>
      <a:defRPr sz="2400" kern="1200">
        <a:solidFill>
          <a:schemeClr val="tx1"/>
        </a:solidFill>
        <a:latin typeface="Comic Sans MS" pitchFamily="66" charset="0"/>
        <a:ea typeface="+mn-ea"/>
        <a:cs typeface="+mn-cs"/>
      </a:defRPr>
    </a:lvl2pPr>
    <a:lvl3pPr marL="914400" algn="l" rtl="0" fontAlgn="base">
      <a:spcBef>
        <a:spcPct val="0"/>
      </a:spcBef>
      <a:spcAft>
        <a:spcPct val="0"/>
      </a:spcAft>
      <a:defRPr sz="2400" kern="1200">
        <a:solidFill>
          <a:schemeClr val="tx1"/>
        </a:solidFill>
        <a:latin typeface="Comic Sans MS" pitchFamily="66" charset="0"/>
        <a:ea typeface="+mn-ea"/>
        <a:cs typeface="+mn-cs"/>
      </a:defRPr>
    </a:lvl3pPr>
    <a:lvl4pPr marL="1371600" algn="l" rtl="0" fontAlgn="base">
      <a:spcBef>
        <a:spcPct val="0"/>
      </a:spcBef>
      <a:spcAft>
        <a:spcPct val="0"/>
      </a:spcAft>
      <a:defRPr sz="2400" kern="1200">
        <a:solidFill>
          <a:schemeClr val="tx1"/>
        </a:solidFill>
        <a:latin typeface="Comic Sans MS" pitchFamily="66" charset="0"/>
        <a:ea typeface="+mn-ea"/>
        <a:cs typeface="+mn-cs"/>
      </a:defRPr>
    </a:lvl4pPr>
    <a:lvl5pPr marL="1828800" algn="l" rtl="0" fontAlgn="base">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8344" autoAdjust="0"/>
    <p:restoredTop sz="93985" autoAdjust="0"/>
  </p:normalViewPr>
  <p:slideViewPr>
    <p:cSldViewPr>
      <p:cViewPr>
        <p:scale>
          <a:sx n="66" d="100"/>
          <a:sy n="66" d="100"/>
        </p:scale>
        <p:origin x="-672" y="-174"/>
      </p:cViewPr>
      <p:guideLst>
        <p:guide orient="horz" pos="2160"/>
        <p:guide pos="311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57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B52A964E-F64C-4FA4-8690-FC559642719E}" type="datetimeFigureOut">
              <a:rPr lang="it-IT"/>
              <a:pPr>
                <a:defRPr/>
              </a:pPr>
              <a:t>06/10/2016</a:t>
            </a:fld>
            <a:endParaRPr lang="it-IT"/>
          </a:p>
        </p:txBody>
      </p:sp>
      <p:sp>
        <p:nvSpPr>
          <p:cNvPr id="4" name="Segnaposto immagine diapositiva 3"/>
          <p:cNvSpPr>
            <a:spLocks noGrp="1" noRot="1" noChangeAspect="1"/>
          </p:cNvSpPr>
          <p:nvPr>
            <p:ph type="sldImg" idx="2"/>
          </p:nvPr>
        </p:nvSpPr>
        <p:spPr>
          <a:xfrm>
            <a:off x="954088" y="685800"/>
            <a:ext cx="4949825" cy="3429000"/>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09F0B2B1-4885-42AC-B5DB-0AD98BFCA5E1}"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656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6656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D4423E2-FF7F-49AB-AD5A-9DCF8A74BDF0}" type="slidenum">
              <a:rPr lang="it-IT" smtClean="0"/>
              <a:pPr/>
              <a:t>34</a:t>
            </a:fld>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906000" cy="1063625"/>
            <a:chOff x="-2" y="1536"/>
            <a:chExt cx="5762" cy="670"/>
          </a:xfrm>
        </p:grpSpPr>
        <p:grpSp>
          <p:nvGrpSpPr>
            <p:cNvPr id="5" name="Group 3"/>
            <p:cNvGrpSpPr>
              <a:grpSpLocks/>
            </p:cNvGrpSpPr>
            <p:nvPr/>
          </p:nvGrpSpPr>
          <p:grpSpPr bwMode="auto">
            <a:xfrm flipH="1">
              <a:off x="-2" y="1562"/>
              <a:ext cx="5762" cy="639"/>
              <a:chOff x="-2" y="1562"/>
              <a:chExt cx="5762" cy="639"/>
            </a:xfrm>
          </p:grpSpPr>
          <p:sp>
            <p:nvSpPr>
              <p:cNvPr id="8" name="Freeform 4"/>
              <p:cNvSpPr>
                <a:spLocks/>
              </p:cNvSpPr>
              <p:nvPr/>
            </p:nvSpPr>
            <p:spPr bwMode="ltGray">
              <a:xfrm rot="-5400000">
                <a:off x="2559" y="-993"/>
                <a:ext cx="624" cy="5745"/>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p>
                <a:pPr>
                  <a:defRPr/>
                </a:pPr>
                <a:endParaRPr lang="it-IT"/>
              </a:p>
            </p:txBody>
          </p:sp>
          <p:sp>
            <p:nvSpPr>
              <p:cNvPr id="9" name="Freeform 5"/>
              <p:cNvSpPr>
                <a:spLocks/>
              </p:cNvSpPr>
              <p:nvPr/>
            </p:nvSpPr>
            <p:spPr bwMode="ltGray">
              <a:xfrm rot="-5400000">
                <a:off x="1320"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pPr>
                  <a:defRPr/>
                </a:pPr>
                <a:endParaRPr lang="it-IT"/>
              </a:p>
            </p:txBody>
          </p:sp>
          <p:sp>
            <p:nvSpPr>
              <p:cNvPr id="10" name="Freeform 6"/>
              <p:cNvSpPr>
                <a:spLocks/>
              </p:cNvSpPr>
              <p:nvPr/>
            </p:nvSpPr>
            <p:spPr bwMode="ltGray">
              <a:xfrm rot="-5400000">
                <a:off x="982"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p>
                <a:pPr>
                  <a:defRPr/>
                </a:pPr>
                <a:endParaRPr lang="it-IT"/>
              </a:p>
            </p:txBody>
          </p:sp>
          <p:sp>
            <p:nvSpPr>
              <p:cNvPr id="11" name="Freeform 7"/>
              <p:cNvSpPr>
                <a:spLocks/>
              </p:cNvSpPr>
              <p:nvPr/>
            </p:nvSpPr>
            <p:spPr bwMode="ltGray">
              <a:xfrm rot="-5400000">
                <a:off x="-57" y="1755"/>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p>
                <a:pPr>
                  <a:defRPr/>
                </a:pPr>
                <a:endParaRPr lang="it-IT"/>
              </a:p>
            </p:txBody>
          </p:sp>
          <p:sp>
            <p:nvSpPr>
              <p:cNvPr id="12" name="Freeform 8"/>
              <p:cNvSpPr>
                <a:spLocks/>
              </p:cNvSpPr>
              <p:nvPr/>
            </p:nvSpPr>
            <p:spPr bwMode="ltGray">
              <a:xfrm rot="-5400000">
                <a:off x="664" y="1733"/>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p>
                <a:pPr>
                  <a:defRPr/>
                </a:pPr>
                <a:endParaRPr lang="it-IT"/>
              </a:p>
            </p:txBody>
          </p:sp>
          <p:sp>
            <p:nvSpPr>
              <p:cNvPr id="13" name="Freeform 9"/>
              <p:cNvSpPr>
                <a:spLocks/>
              </p:cNvSpPr>
              <p:nvPr/>
            </p:nvSpPr>
            <p:spPr bwMode="ltGray">
              <a:xfrm rot="-5400000">
                <a:off x="442" y="1699"/>
                <a:ext cx="624" cy="362"/>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pPr>
                  <a:defRPr/>
                </a:pPr>
                <a:endParaRPr lang="it-IT"/>
              </a:p>
            </p:txBody>
          </p:sp>
          <p:sp>
            <p:nvSpPr>
              <p:cNvPr id="14" name="Freeform 10"/>
              <p:cNvSpPr>
                <a:spLocks/>
              </p:cNvSpPr>
              <p:nvPr/>
            </p:nvSpPr>
            <p:spPr bwMode="ltGray">
              <a:xfrm rot="-5400000">
                <a:off x="153" y="1729"/>
                <a:ext cx="632" cy="315"/>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pPr>
                  <a:defRPr/>
                </a:pPr>
                <a:endParaRPr lang="it-IT"/>
              </a:p>
            </p:txBody>
          </p:sp>
          <p:sp>
            <p:nvSpPr>
              <p:cNvPr id="15" name="Freeform 11"/>
              <p:cNvSpPr>
                <a:spLocks/>
              </p:cNvSpPr>
              <p:nvPr/>
            </p:nvSpPr>
            <p:spPr bwMode="ltGray">
              <a:xfrm rot="-5400000">
                <a:off x="3211" y="1664"/>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pPr>
                  <a:defRPr/>
                </a:pPr>
                <a:endParaRPr lang="it-IT"/>
              </a:p>
            </p:txBody>
          </p:sp>
          <p:sp>
            <p:nvSpPr>
              <p:cNvPr id="16" name="Freeform 12"/>
              <p:cNvSpPr>
                <a:spLocks/>
              </p:cNvSpPr>
              <p:nvPr/>
            </p:nvSpPr>
            <p:spPr bwMode="ltGray">
              <a:xfrm rot="-5400000">
                <a:off x="2870" y="1664"/>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p>
                <a:pPr>
                  <a:defRPr/>
                </a:pPr>
                <a:endParaRPr lang="it-IT"/>
              </a:p>
            </p:txBody>
          </p:sp>
          <p:sp>
            <p:nvSpPr>
              <p:cNvPr id="17" name="Freeform 13"/>
              <p:cNvSpPr>
                <a:spLocks/>
              </p:cNvSpPr>
              <p:nvPr/>
            </p:nvSpPr>
            <p:spPr bwMode="ltGray">
              <a:xfrm rot="-5400000">
                <a:off x="1827" y="1750"/>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p>
                <a:pPr>
                  <a:defRPr/>
                </a:pPr>
                <a:endParaRPr lang="it-IT"/>
              </a:p>
            </p:txBody>
          </p:sp>
          <p:sp>
            <p:nvSpPr>
              <p:cNvPr id="18" name="Freeform 14"/>
              <p:cNvSpPr>
                <a:spLocks/>
              </p:cNvSpPr>
              <p:nvPr/>
            </p:nvSpPr>
            <p:spPr bwMode="ltGray">
              <a:xfrm rot="-5400000">
                <a:off x="2549" y="1728"/>
                <a:ext cx="624" cy="295"/>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p>
                <a:pPr>
                  <a:defRPr/>
                </a:pPr>
                <a:endParaRPr lang="it-IT"/>
              </a:p>
            </p:txBody>
          </p:sp>
          <p:sp>
            <p:nvSpPr>
              <p:cNvPr id="19" name="Freeform 15"/>
              <p:cNvSpPr>
                <a:spLocks/>
              </p:cNvSpPr>
              <p:nvPr/>
            </p:nvSpPr>
            <p:spPr bwMode="ltGray">
              <a:xfrm rot="-5400000">
                <a:off x="2327" y="1694"/>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pPr>
                  <a:defRPr/>
                </a:pPr>
                <a:endParaRPr lang="it-IT"/>
              </a:p>
            </p:txBody>
          </p:sp>
          <p:sp>
            <p:nvSpPr>
              <p:cNvPr id="20" name="Freeform 16"/>
              <p:cNvSpPr>
                <a:spLocks/>
              </p:cNvSpPr>
              <p:nvPr/>
            </p:nvSpPr>
            <p:spPr bwMode="ltGray">
              <a:xfrm rot="-5400000">
                <a:off x="2043"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p>
                <a:pPr>
                  <a:defRPr/>
                </a:pPr>
                <a:endParaRPr lang="it-IT"/>
              </a:p>
            </p:txBody>
          </p:sp>
          <p:sp>
            <p:nvSpPr>
              <p:cNvPr id="21" name="Freeform 17"/>
              <p:cNvSpPr>
                <a:spLocks/>
              </p:cNvSpPr>
              <p:nvPr/>
            </p:nvSpPr>
            <p:spPr bwMode="ltGray">
              <a:xfrm rot="-5400000">
                <a:off x="4077"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p>
                <a:pPr>
                  <a:defRPr/>
                </a:pPr>
                <a:endParaRPr lang="it-IT"/>
              </a:p>
            </p:txBody>
          </p:sp>
          <p:sp>
            <p:nvSpPr>
              <p:cNvPr id="22" name="Freeform 18"/>
              <p:cNvSpPr>
                <a:spLocks/>
              </p:cNvSpPr>
              <p:nvPr/>
            </p:nvSpPr>
            <p:spPr bwMode="ltGray">
              <a:xfrm rot="-5400000">
                <a:off x="3736"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p>
                <a:pPr>
                  <a:defRPr/>
                </a:pPr>
                <a:endParaRPr lang="it-IT"/>
              </a:p>
            </p:txBody>
          </p:sp>
          <p:sp>
            <p:nvSpPr>
              <p:cNvPr id="23" name="Freeform 19"/>
              <p:cNvSpPr>
                <a:spLocks/>
              </p:cNvSpPr>
              <p:nvPr/>
            </p:nvSpPr>
            <p:spPr bwMode="ltGray">
              <a:xfrm rot="-5400000">
                <a:off x="4584" y="1750"/>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p>
                <a:pPr>
                  <a:defRPr/>
                </a:pPr>
                <a:endParaRPr lang="it-IT"/>
              </a:p>
            </p:txBody>
          </p:sp>
          <p:sp>
            <p:nvSpPr>
              <p:cNvPr id="24" name="Freeform 20"/>
              <p:cNvSpPr>
                <a:spLocks/>
              </p:cNvSpPr>
              <p:nvPr/>
            </p:nvSpPr>
            <p:spPr bwMode="ltGray">
              <a:xfrm>
                <a:off x="5469" y="1562"/>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p>
                <a:pPr>
                  <a:defRPr/>
                </a:pPr>
                <a:endParaRPr lang="it-IT"/>
              </a:p>
            </p:txBody>
          </p:sp>
          <p:sp>
            <p:nvSpPr>
              <p:cNvPr id="25" name="Freeform 21"/>
              <p:cNvSpPr>
                <a:spLocks/>
              </p:cNvSpPr>
              <p:nvPr/>
            </p:nvSpPr>
            <p:spPr bwMode="ltGray">
              <a:xfrm rot="-5400000">
                <a:off x="5084" y="1694"/>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pPr>
                  <a:defRPr/>
                </a:pPr>
                <a:endParaRPr lang="it-IT"/>
              </a:p>
            </p:txBody>
          </p:sp>
          <p:sp>
            <p:nvSpPr>
              <p:cNvPr id="26" name="Freeform 22"/>
              <p:cNvSpPr>
                <a:spLocks/>
              </p:cNvSpPr>
              <p:nvPr/>
            </p:nvSpPr>
            <p:spPr bwMode="ltGray">
              <a:xfrm rot="-5400000">
                <a:off x="4797"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pPr>
                  <a:defRPr/>
                </a:pPr>
                <a:endParaRPr lang="it-IT"/>
              </a:p>
            </p:txBody>
          </p:sp>
        </p:grpSp>
        <p:sp>
          <p:nvSpPr>
            <p:cNvPr id="6" name="Freeform 23"/>
            <p:cNvSpPr>
              <a:spLocks/>
            </p:cNvSpPr>
            <p:nvPr/>
          </p:nvSpPr>
          <p:spPr bwMode="ltGray">
            <a:xfrm flipH="1">
              <a:off x="-2" y="1536"/>
              <a:ext cx="5762"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w="9525" cap="flat">
              <a:noFill/>
              <a:prstDash val="solid"/>
              <a:miter lim="800000"/>
              <a:headEnd type="none" w="med" len="med"/>
              <a:tailEnd type="none" w="med" len="med"/>
            </a:ln>
            <a:effectLst/>
          </p:spPr>
          <p:txBody>
            <a:bodyPr wrap="none" anchor="ctr"/>
            <a:lstStyle/>
            <a:p>
              <a:pPr>
                <a:defRPr/>
              </a:pPr>
              <a:endParaRPr lang="it-IT"/>
            </a:p>
          </p:txBody>
        </p:sp>
        <p:sp>
          <p:nvSpPr>
            <p:cNvPr id="7" name="Freeform 24"/>
            <p:cNvSpPr>
              <a:spLocks/>
            </p:cNvSpPr>
            <p:nvPr/>
          </p:nvSpPr>
          <p:spPr bwMode="ltGray">
            <a:xfrm flipH="1">
              <a:off x="-2" y="2017"/>
              <a:ext cx="5761"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w="9525" cap="flat">
              <a:noFill/>
              <a:prstDash val="solid"/>
              <a:miter lim="800000"/>
              <a:headEnd/>
              <a:tailEnd/>
            </a:ln>
            <a:effectLst/>
          </p:spPr>
          <p:txBody>
            <a:bodyPr wrap="none" anchor="ctr"/>
            <a:lstStyle/>
            <a:p>
              <a:pPr>
                <a:defRPr/>
              </a:pPr>
              <a:endParaRPr lang="it-IT"/>
            </a:p>
          </p:txBody>
        </p:sp>
      </p:grpSp>
      <p:sp>
        <p:nvSpPr>
          <p:cNvPr id="51225" name="Rectangle 25"/>
          <p:cNvSpPr>
            <a:spLocks noGrp="1" noChangeArrowheads="1"/>
          </p:cNvSpPr>
          <p:nvPr>
            <p:ph type="ctrTitle"/>
          </p:nvPr>
        </p:nvSpPr>
        <p:spPr>
          <a:xfrm>
            <a:off x="1270000" y="198438"/>
            <a:ext cx="8418513" cy="2286000"/>
          </a:xfrm>
        </p:spPr>
        <p:txBody>
          <a:bodyPr anchor="b">
            <a:spAutoFit/>
          </a:bodyPr>
          <a:lstStyle>
            <a:lvl1pPr>
              <a:defRPr sz="7200"/>
            </a:lvl1pPr>
          </a:lstStyle>
          <a:p>
            <a:r>
              <a:rPr lang="it-IT"/>
              <a:t>Fare clic per modificare lo stile del titolo dello schema</a:t>
            </a:r>
          </a:p>
        </p:txBody>
      </p:sp>
      <p:sp>
        <p:nvSpPr>
          <p:cNvPr id="51226" name="Rectangle 26"/>
          <p:cNvSpPr>
            <a:spLocks noGrp="1" noChangeArrowheads="1"/>
          </p:cNvSpPr>
          <p:nvPr>
            <p:ph type="subTitle" idx="1"/>
          </p:nvPr>
        </p:nvSpPr>
        <p:spPr>
          <a:xfrm>
            <a:off x="1263650" y="3886200"/>
            <a:ext cx="6932613" cy="1752600"/>
          </a:xfrm>
        </p:spPr>
        <p:txBody>
          <a:bodyPr/>
          <a:lstStyle>
            <a:lvl1pPr marL="0" indent="0">
              <a:buFont typeface="Wingdings" pitchFamily="2" charset="2"/>
              <a:buNone/>
              <a:defRPr sz="4000"/>
            </a:lvl1pPr>
          </a:lstStyle>
          <a:p>
            <a:r>
              <a:rPr lang="it-IT"/>
              <a:t>Fare clic per modificare lo stile del sottotitolo dello schema</a:t>
            </a:r>
          </a:p>
        </p:txBody>
      </p:sp>
      <p:sp>
        <p:nvSpPr>
          <p:cNvPr id="27" name="Rectangle 27"/>
          <p:cNvSpPr>
            <a:spLocks noGrp="1" noChangeArrowheads="1"/>
          </p:cNvSpPr>
          <p:nvPr>
            <p:ph type="dt" sz="half" idx="10"/>
          </p:nvPr>
        </p:nvSpPr>
        <p:spPr>
          <a:xfrm>
            <a:off x="1263650" y="6248400"/>
            <a:ext cx="2063750" cy="457200"/>
          </a:xfrm>
        </p:spPr>
        <p:txBody>
          <a:bodyPr/>
          <a:lstStyle>
            <a:lvl1pPr>
              <a:defRPr>
                <a:solidFill>
                  <a:srgbClr val="000000"/>
                </a:solidFill>
              </a:defRPr>
            </a:lvl1pPr>
          </a:lstStyle>
          <a:p>
            <a:pPr>
              <a:defRPr/>
            </a:pPr>
            <a:endParaRPr lang="it-IT"/>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it-IT"/>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9CB512BB-5910-4A05-8EF1-6E3E3942AB56}"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51"/>
          <p:cNvSpPr>
            <a:spLocks noGrp="1" noChangeArrowheads="1"/>
          </p:cNvSpPr>
          <p:nvPr>
            <p:ph type="dt" sz="half" idx="10"/>
          </p:nvPr>
        </p:nvSpPr>
        <p:spPr>
          <a:ln/>
        </p:spPr>
        <p:txBody>
          <a:bodyPr/>
          <a:lstStyle>
            <a:lvl1pPr>
              <a:defRPr/>
            </a:lvl1pPr>
          </a:lstStyle>
          <a:p>
            <a:pPr>
              <a:defRPr/>
            </a:pPr>
            <a:endParaRPr lang="it-IT"/>
          </a:p>
        </p:txBody>
      </p:sp>
      <p:sp>
        <p:nvSpPr>
          <p:cNvPr id="5" name="Rectangle 1052"/>
          <p:cNvSpPr>
            <a:spLocks noGrp="1" noChangeArrowheads="1"/>
          </p:cNvSpPr>
          <p:nvPr>
            <p:ph type="ftr" sz="quarter" idx="11"/>
          </p:nvPr>
        </p:nvSpPr>
        <p:spPr>
          <a:ln/>
        </p:spPr>
        <p:txBody>
          <a:bodyPr/>
          <a:lstStyle>
            <a:lvl1pPr>
              <a:defRPr/>
            </a:lvl1pPr>
          </a:lstStyle>
          <a:p>
            <a:pPr>
              <a:defRPr/>
            </a:pPr>
            <a:endParaRPr lang="it-IT"/>
          </a:p>
        </p:txBody>
      </p:sp>
      <p:sp>
        <p:nvSpPr>
          <p:cNvPr id="6" name="Rectangle 1053"/>
          <p:cNvSpPr>
            <a:spLocks noGrp="1" noChangeArrowheads="1"/>
          </p:cNvSpPr>
          <p:nvPr>
            <p:ph type="sldNum" sz="quarter" idx="12"/>
          </p:nvPr>
        </p:nvSpPr>
        <p:spPr>
          <a:ln/>
        </p:spPr>
        <p:txBody>
          <a:bodyPr/>
          <a:lstStyle>
            <a:lvl1pPr>
              <a:defRPr/>
            </a:lvl1pPr>
          </a:lstStyle>
          <a:p>
            <a:pPr>
              <a:defRPr/>
            </a:pPr>
            <a:fld id="{B213D8B6-6AF7-40D5-BE9A-64596A303F82}"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585075" y="457200"/>
            <a:ext cx="2103438" cy="56388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1270000" y="457200"/>
            <a:ext cx="6162675" cy="56388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51"/>
          <p:cNvSpPr>
            <a:spLocks noGrp="1" noChangeArrowheads="1"/>
          </p:cNvSpPr>
          <p:nvPr>
            <p:ph type="dt" sz="half" idx="10"/>
          </p:nvPr>
        </p:nvSpPr>
        <p:spPr>
          <a:ln/>
        </p:spPr>
        <p:txBody>
          <a:bodyPr/>
          <a:lstStyle>
            <a:lvl1pPr>
              <a:defRPr/>
            </a:lvl1pPr>
          </a:lstStyle>
          <a:p>
            <a:pPr>
              <a:defRPr/>
            </a:pPr>
            <a:endParaRPr lang="it-IT"/>
          </a:p>
        </p:txBody>
      </p:sp>
      <p:sp>
        <p:nvSpPr>
          <p:cNvPr id="5" name="Rectangle 1052"/>
          <p:cNvSpPr>
            <a:spLocks noGrp="1" noChangeArrowheads="1"/>
          </p:cNvSpPr>
          <p:nvPr>
            <p:ph type="ftr" sz="quarter" idx="11"/>
          </p:nvPr>
        </p:nvSpPr>
        <p:spPr>
          <a:ln/>
        </p:spPr>
        <p:txBody>
          <a:bodyPr/>
          <a:lstStyle>
            <a:lvl1pPr>
              <a:defRPr/>
            </a:lvl1pPr>
          </a:lstStyle>
          <a:p>
            <a:pPr>
              <a:defRPr/>
            </a:pPr>
            <a:endParaRPr lang="it-IT"/>
          </a:p>
        </p:txBody>
      </p:sp>
      <p:sp>
        <p:nvSpPr>
          <p:cNvPr id="6" name="Rectangle 1053"/>
          <p:cNvSpPr>
            <a:spLocks noGrp="1" noChangeArrowheads="1"/>
          </p:cNvSpPr>
          <p:nvPr>
            <p:ph type="sldNum" sz="quarter" idx="12"/>
          </p:nvPr>
        </p:nvSpPr>
        <p:spPr>
          <a:ln/>
        </p:spPr>
        <p:txBody>
          <a:bodyPr/>
          <a:lstStyle>
            <a:lvl1pPr>
              <a:defRPr/>
            </a:lvl1pPr>
          </a:lstStyle>
          <a:p>
            <a:pPr>
              <a:defRPr/>
            </a:pPr>
            <a:fld id="{8336D294-D015-4A0D-928B-839DC777B6BE}"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51"/>
          <p:cNvSpPr>
            <a:spLocks noGrp="1" noChangeArrowheads="1"/>
          </p:cNvSpPr>
          <p:nvPr>
            <p:ph type="dt" sz="half" idx="10"/>
          </p:nvPr>
        </p:nvSpPr>
        <p:spPr>
          <a:ln/>
        </p:spPr>
        <p:txBody>
          <a:bodyPr/>
          <a:lstStyle>
            <a:lvl1pPr>
              <a:defRPr/>
            </a:lvl1pPr>
          </a:lstStyle>
          <a:p>
            <a:pPr>
              <a:defRPr/>
            </a:pPr>
            <a:endParaRPr lang="it-IT"/>
          </a:p>
        </p:txBody>
      </p:sp>
      <p:sp>
        <p:nvSpPr>
          <p:cNvPr id="5" name="Rectangle 1052"/>
          <p:cNvSpPr>
            <a:spLocks noGrp="1" noChangeArrowheads="1"/>
          </p:cNvSpPr>
          <p:nvPr>
            <p:ph type="ftr" sz="quarter" idx="11"/>
          </p:nvPr>
        </p:nvSpPr>
        <p:spPr>
          <a:ln/>
        </p:spPr>
        <p:txBody>
          <a:bodyPr/>
          <a:lstStyle>
            <a:lvl1pPr>
              <a:defRPr/>
            </a:lvl1pPr>
          </a:lstStyle>
          <a:p>
            <a:pPr>
              <a:defRPr/>
            </a:pPr>
            <a:endParaRPr lang="it-IT"/>
          </a:p>
        </p:txBody>
      </p:sp>
      <p:sp>
        <p:nvSpPr>
          <p:cNvPr id="6" name="Rectangle 1053"/>
          <p:cNvSpPr>
            <a:spLocks noGrp="1" noChangeArrowheads="1"/>
          </p:cNvSpPr>
          <p:nvPr>
            <p:ph type="sldNum" sz="quarter" idx="12"/>
          </p:nvPr>
        </p:nvSpPr>
        <p:spPr>
          <a:ln/>
        </p:spPr>
        <p:txBody>
          <a:bodyPr/>
          <a:lstStyle>
            <a:lvl1pPr>
              <a:defRPr/>
            </a:lvl1pPr>
          </a:lstStyle>
          <a:p>
            <a:pPr>
              <a:defRPr/>
            </a:pPr>
            <a:fld id="{D066C3AF-9515-4FD7-A3CB-E6AED0EB8C5D}"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638" y="4406900"/>
            <a:ext cx="8416925"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638" y="2906713"/>
            <a:ext cx="841692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051"/>
          <p:cNvSpPr>
            <a:spLocks noGrp="1" noChangeArrowheads="1"/>
          </p:cNvSpPr>
          <p:nvPr>
            <p:ph type="dt" sz="half" idx="10"/>
          </p:nvPr>
        </p:nvSpPr>
        <p:spPr>
          <a:ln/>
        </p:spPr>
        <p:txBody>
          <a:bodyPr/>
          <a:lstStyle>
            <a:lvl1pPr>
              <a:defRPr/>
            </a:lvl1pPr>
          </a:lstStyle>
          <a:p>
            <a:pPr>
              <a:defRPr/>
            </a:pPr>
            <a:endParaRPr lang="it-IT"/>
          </a:p>
        </p:txBody>
      </p:sp>
      <p:sp>
        <p:nvSpPr>
          <p:cNvPr id="5" name="Rectangle 1052"/>
          <p:cNvSpPr>
            <a:spLocks noGrp="1" noChangeArrowheads="1"/>
          </p:cNvSpPr>
          <p:nvPr>
            <p:ph type="ftr" sz="quarter" idx="11"/>
          </p:nvPr>
        </p:nvSpPr>
        <p:spPr>
          <a:ln/>
        </p:spPr>
        <p:txBody>
          <a:bodyPr/>
          <a:lstStyle>
            <a:lvl1pPr>
              <a:defRPr/>
            </a:lvl1pPr>
          </a:lstStyle>
          <a:p>
            <a:pPr>
              <a:defRPr/>
            </a:pPr>
            <a:endParaRPr lang="it-IT"/>
          </a:p>
        </p:txBody>
      </p:sp>
      <p:sp>
        <p:nvSpPr>
          <p:cNvPr id="6" name="Rectangle 1053"/>
          <p:cNvSpPr>
            <a:spLocks noGrp="1" noChangeArrowheads="1"/>
          </p:cNvSpPr>
          <p:nvPr>
            <p:ph type="sldNum" sz="quarter" idx="12"/>
          </p:nvPr>
        </p:nvSpPr>
        <p:spPr>
          <a:ln/>
        </p:spPr>
        <p:txBody>
          <a:bodyPr/>
          <a:lstStyle>
            <a:lvl1pPr>
              <a:defRPr/>
            </a:lvl1pPr>
          </a:lstStyle>
          <a:p>
            <a:pPr>
              <a:defRPr/>
            </a:pPr>
            <a:fld id="{96D548F2-0021-43B8-B1A5-CABB1522630B}"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1270000" y="1981200"/>
            <a:ext cx="413226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554663"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051"/>
          <p:cNvSpPr>
            <a:spLocks noGrp="1" noChangeArrowheads="1"/>
          </p:cNvSpPr>
          <p:nvPr>
            <p:ph type="dt" sz="half" idx="10"/>
          </p:nvPr>
        </p:nvSpPr>
        <p:spPr>
          <a:ln/>
        </p:spPr>
        <p:txBody>
          <a:bodyPr/>
          <a:lstStyle>
            <a:lvl1pPr>
              <a:defRPr/>
            </a:lvl1pPr>
          </a:lstStyle>
          <a:p>
            <a:pPr>
              <a:defRPr/>
            </a:pPr>
            <a:endParaRPr lang="it-IT"/>
          </a:p>
        </p:txBody>
      </p:sp>
      <p:sp>
        <p:nvSpPr>
          <p:cNvPr id="6" name="Rectangle 1052"/>
          <p:cNvSpPr>
            <a:spLocks noGrp="1" noChangeArrowheads="1"/>
          </p:cNvSpPr>
          <p:nvPr>
            <p:ph type="ftr" sz="quarter" idx="11"/>
          </p:nvPr>
        </p:nvSpPr>
        <p:spPr>
          <a:ln/>
        </p:spPr>
        <p:txBody>
          <a:bodyPr/>
          <a:lstStyle>
            <a:lvl1pPr>
              <a:defRPr/>
            </a:lvl1pPr>
          </a:lstStyle>
          <a:p>
            <a:pPr>
              <a:defRPr/>
            </a:pPr>
            <a:endParaRPr lang="it-IT"/>
          </a:p>
        </p:txBody>
      </p:sp>
      <p:sp>
        <p:nvSpPr>
          <p:cNvPr id="7" name="Rectangle 1053"/>
          <p:cNvSpPr>
            <a:spLocks noGrp="1" noChangeArrowheads="1"/>
          </p:cNvSpPr>
          <p:nvPr>
            <p:ph type="sldNum" sz="quarter" idx="12"/>
          </p:nvPr>
        </p:nvSpPr>
        <p:spPr>
          <a:ln/>
        </p:spPr>
        <p:txBody>
          <a:bodyPr/>
          <a:lstStyle>
            <a:lvl1pPr>
              <a:defRPr/>
            </a:lvl1pPr>
          </a:lstStyle>
          <a:p>
            <a:pPr>
              <a:defRPr/>
            </a:pPr>
            <a:fld id="{700162B0-5218-4728-B9ED-21972223635F}"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2225"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535113"/>
            <a:ext cx="437515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174875"/>
            <a:ext cx="437515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0788" y="1535113"/>
            <a:ext cx="43767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0788" y="2174875"/>
            <a:ext cx="43767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051"/>
          <p:cNvSpPr>
            <a:spLocks noGrp="1" noChangeArrowheads="1"/>
          </p:cNvSpPr>
          <p:nvPr>
            <p:ph type="dt" sz="half" idx="10"/>
          </p:nvPr>
        </p:nvSpPr>
        <p:spPr>
          <a:ln/>
        </p:spPr>
        <p:txBody>
          <a:bodyPr/>
          <a:lstStyle>
            <a:lvl1pPr>
              <a:defRPr/>
            </a:lvl1pPr>
          </a:lstStyle>
          <a:p>
            <a:pPr>
              <a:defRPr/>
            </a:pPr>
            <a:endParaRPr lang="it-IT"/>
          </a:p>
        </p:txBody>
      </p:sp>
      <p:sp>
        <p:nvSpPr>
          <p:cNvPr id="8" name="Rectangle 1052"/>
          <p:cNvSpPr>
            <a:spLocks noGrp="1" noChangeArrowheads="1"/>
          </p:cNvSpPr>
          <p:nvPr>
            <p:ph type="ftr" sz="quarter" idx="11"/>
          </p:nvPr>
        </p:nvSpPr>
        <p:spPr>
          <a:ln/>
        </p:spPr>
        <p:txBody>
          <a:bodyPr/>
          <a:lstStyle>
            <a:lvl1pPr>
              <a:defRPr/>
            </a:lvl1pPr>
          </a:lstStyle>
          <a:p>
            <a:pPr>
              <a:defRPr/>
            </a:pPr>
            <a:endParaRPr lang="it-IT"/>
          </a:p>
        </p:txBody>
      </p:sp>
      <p:sp>
        <p:nvSpPr>
          <p:cNvPr id="9" name="Rectangle 1053"/>
          <p:cNvSpPr>
            <a:spLocks noGrp="1" noChangeArrowheads="1"/>
          </p:cNvSpPr>
          <p:nvPr>
            <p:ph type="sldNum" sz="quarter" idx="12"/>
          </p:nvPr>
        </p:nvSpPr>
        <p:spPr>
          <a:ln/>
        </p:spPr>
        <p:txBody>
          <a:bodyPr/>
          <a:lstStyle>
            <a:lvl1pPr>
              <a:defRPr/>
            </a:lvl1pPr>
          </a:lstStyle>
          <a:p>
            <a:pPr>
              <a:defRPr/>
            </a:pPr>
            <a:fld id="{3199C08E-DC8D-4B24-8B95-4F2680FADBDD}"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051"/>
          <p:cNvSpPr>
            <a:spLocks noGrp="1" noChangeArrowheads="1"/>
          </p:cNvSpPr>
          <p:nvPr>
            <p:ph type="dt" sz="half" idx="10"/>
          </p:nvPr>
        </p:nvSpPr>
        <p:spPr>
          <a:ln/>
        </p:spPr>
        <p:txBody>
          <a:bodyPr/>
          <a:lstStyle>
            <a:lvl1pPr>
              <a:defRPr/>
            </a:lvl1pPr>
          </a:lstStyle>
          <a:p>
            <a:pPr>
              <a:defRPr/>
            </a:pPr>
            <a:endParaRPr lang="it-IT"/>
          </a:p>
        </p:txBody>
      </p:sp>
      <p:sp>
        <p:nvSpPr>
          <p:cNvPr id="4" name="Rectangle 1052"/>
          <p:cNvSpPr>
            <a:spLocks noGrp="1" noChangeArrowheads="1"/>
          </p:cNvSpPr>
          <p:nvPr>
            <p:ph type="ftr" sz="quarter" idx="11"/>
          </p:nvPr>
        </p:nvSpPr>
        <p:spPr>
          <a:ln/>
        </p:spPr>
        <p:txBody>
          <a:bodyPr/>
          <a:lstStyle>
            <a:lvl1pPr>
              <a:defRPr/>
            </a:lvl1pPr>
          </a:lstStyle>
          <a:p>
            <a:pPr>
              <a:defRPr/>
            </a:pPr>
            <a:endParaRPr lang="it-IT"/>
          </a:p>
        </p:txBody>
      </p:sp>
      <p:sp>
        <p:nvSpPr>
          <p:cNvPr id="5" name="Rectangle 1053"/>
          <p:cNvSpPr>
            <a:spLocks noGrp="1" noChangeArrowheads="1"/>
          </p:cNvSpPr>
          <p:nvPr>
            <p:ph type="sldNum" sz="quarter" idx="12"/>
          </p:nvPr>
        </p:nvSpPr>
        <p:spPr>
          <a:ln/>
        </p:spPr>
        <p:txBody>
          <a:bodyPr/>
          <a:lstStyle>
            <a:lvl1pPr>
              <a:defRPr/>
            </a:lvl1pPr>
          </a:lstStyle>
          <a:p>
            <a:pPr>
              <a:defRPr/>
            </a:pPr>
            <a:fld id="{FD9AFAA2-3255-4411-A5A0-79EC5C1024CC}"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051"/>
          <p:cNvSpPr>
            <a:spLocks noGrp="1" noChangeArrowheads="1"/>
          </p:cNvSpPr>
          <p:nvPr>
            <p:ph type="dt" sz="half" idx="10"/>
          </p:nvPr>
        </p:nvSpPr>
        <p:spPr>
          <a:ln/>
        </p:spPr>
        <p:txBody>
          <a:bodyPr/>
          <a:lstStyle>
            <a:lvl1pPr>
              <a:defRPr/>
            </a:lvl1pPr>
          </a:lstStyle>
          <a:p>
            <a:pPr>
              <a:defRPr/>
            </a:pPr>
            <a:endParaRPr lang="it-IT"/>
          </a:p>
        </p:txBody>
      </p:sp>
      <p:sp>
        <p:nvSpPr>
          <p:cNvPr id="3" name="Rectangle 1052"/>
          <p:cNvSpPr>
            <a:spLocks noGrp="1" noChangeArrowheads="1"/>
          </p:cNvSpPr>
          <p:nvPr>
            <p:ph type="ftr" sz="quarter" idx="11"/>
          </p:nvPr>
        </p:nvSpPr>
        <p:spPr>
          <a:ln/>
        </p:spPr>
        <p:txBody>
          <a:bodyPr/>
          <a:lstStyle>
            <a:lvl1pPr>
              <a:defRPr/>
            </a:lvl1pPr>
          </a:lstStyle>
          <a:p>
            <a:pPr>
              <a:defRPr/>
            </a:pPr>
            <a:endParaRPr lang="it-IT"/>
          </a:p>
        </p:txBody>
      </p:sp>
      <p:sp>
        <p:nvSpPr>
          <p:cNvPr id="4" name="Rectangle 1053"/>
          <p:cNvSpPr>
            <a:spLocks noGrp="1" noChangeArrowheads="1"/>
          </p:cNvSpPr>
          <p:nvPr>
            <p:ph type="sldNum" sz="quarter" idx="12"/>
          </p:nvPr>
        </p:nvSpPr>
        <p:spPr>
          <a:ln/>
        </p:spPr>
        <p:txBody>
          <a:bodyPr/>
          <a:lstStyle>
            <a:lvl1pPr>
              <a:defRPr/>
            </a:lvl1pPr>
          </a:lstStyle>
          <a:p>
            <a:pPr>
              <a:defRPr/>
            </a:pPr>
            <a:fld id="{B50AC275-ABA2-480E-BC3A-DCF07A334BBC}"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7550"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1913" y="273050"/>
            <a:ext cx="553561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435100"/>
            <a:ext cx="3257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051"/>
          <p:cNvSpPr>
            <a:spLocks noGrp="1" noChangeArrowheads="1"/>
          </p:cNvSpPr>
          <p:nvPr>
            <p:ph type="dt" sz="half" idx="10"/>
          </p:nvPr>
        </p:nvSpPr>
        <p:spPr>
          <a:ln/>
        </p:spPr>
        <p:txBody>
          <a:bodyPr/>
          <a:lstStyle>
            <a:lvl1pPr>
              <a:defRPr/>
            </a:lvl1pPr>
          </a:lstStyle>
          <a:p>
            <a:pPr>
              <a:defRPr/>
            </a:pPr>
            <a:endParaRPr lang="it-IT"/>
          </a:p>
        </p:txBody>
      </p:sp>
      <p:sp>
        <p:nvSpPr>
          <p:cNvPr id="6" name="Rectangle 1052"/>
          <p:cNvSpPr>
            <a:spLocks noGrp="1" noChangeArrowheads="1"/>
          </p:cNvSpPr>
          <p:nvPr>
            <p:ph type="ftr" sz="quarter" idx="11"/>
          </p:nvPr>
        </p:nvSpPr>
        <p:spPr>
          <a:ln/>
        </p:spPr>
        <p:txBody>
          <a:bodyPr/>
          <a:lstStyle>
            <a:lvl1pPr>
              <a:defRPr/>
            </a:lvl1pPr>
          </a:lstStyle>
          <a:p>
            <a:pPr>
              <a:defRPr/>
            </a:pPr>
            <a:endParaRPr lang="it-IT"/>
          </a:p>
        </p:txBody>
      </p:sp>
      <p:sp>
        <p:nvSpPr>
          <p:cNvPr id="7" name="Rectangle 1053"/>
          <p:cNvSpPr>
            <a:spLocks noGrp="1" noChangeArrowheads="1"/>
          </p:cNvSpPr>
          <p:nvPr>
            <p:ph type="sldNum" sz="quarter" idx="12"/>
          </p:nvPr>
        </p:nvSpPr>
        <p:spPr>
          <a:ln/>
        </p:spPr>
        <p:txBody>
          <a:bodyPr/>
          <a:lstStyle>
            <a:lvl1pPr>
              <a:defRPr/>
            </a:lvl1pPr>
          </a:lstStyle>
          <a:p>
            <a:pPr>
              <a:defRPr/>
            </a:pPr>
            <a:fld id="{27658AB5-6E29-4105-BB8F-F97C547BC6C5}"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513" y="4800600"/>
            <a:ext cx="5940425"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513" y="612775"/>
            <a:ext cx="594042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41513" y="5367338"/>
            <a:ext cx="594042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051"/>
          <p:cNvSpPr>
            <a:spLocks noGrp="1" noChangeArrowheads="1"/>
          </p:cNvSpPr>
          <p:nvPr>
            <p:ph type="dt" sz="half" idx="10"/>
          </p:nvPr>
        </p:nvSpPr>
        <p:spPr>
          <a:ln/>
        </p:spPr>
        <p:txBody>
          <a:bodyPr/>
          <a:lstStyle>
            <a:lvl1pPr>
              <a:defRPr/>
            </a:lvl1pPr>
          </a:lstStyle>
          <a:p>
            <a:pPr>
              <a:defRPr/>
            </a:pPr>
            <a:endParaRPr lang="it-IT"/>
          </a:p>
        </p:txBody>
      </p:sp>
      <p:sp>
        <p:nvSpPr>
          <p:cNvPr id="6" name="Rectangle 1052"/>
          <p:cNvSpPr>
            <a:spLocks noGrp="1" noChangeArrowheads="1"/>
          </p:cNvSpPr>
          <p:nvPr>
            <p:ph type="ftr" sz="quarter" idx="11"/>
          </p:nvPr>
        </p:nvSpPr>
        <p:spPr>
          <a:ln/>
        </p:spPr>
        <p:txBody>
          <a:bodyPr/>
          <a:lstStyle>
            <a:lvl1pPr>
              <a:defRPr/>
            </a:lvl1pPr>
          </a:lstStyle>
          <a:p>
            <a:pPr>
              <a:defRPr/>
            </a:pPr>
            <a:endParaRPr lang="it-IT"/>
          </a:p>
        </p:txBody>
      </p:sp>
      <p:sp>
        <p:nvSpPr>
          <p:cNvPr id="7" name="Rectangle 1053"/>
          <p:cNvSpPr>
            <a:spLocks noGrp="1" noChangeArrowheads="1"/>
          </p:cNvSpPr>
          <p:nvPr>
            <p:ph type="sldNum" sz="quarter" idx="12"/>
          </p:nvPr>
        </p:nvSpPr>
        <p:spPr>
          <a:ln/>
        </p:spPr>
        <p:txBody>
          <a:bodyPr/>
          <a:lstStyle>
            <a:lvl1pPr>
              <a:defRPr/>
            </a:lvl1pPr>
          </a:lstStyle>
          <a:p>
            <a:pPr>
              <a:defRPr/>
            </a:pPr>
            <a:fld id="{D17CE5E3-9D90-4E7C-BF6D-0FB73D45C3BE}"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026"/>
          <p:cNvGrpSpPr>
            <a:grpSpLocks/>
          </p:cNvGrpSpPr>
          <p:nvPr/>
        </p:nvGrpSpPr>
        <p:grpSpPr bwMode="auto">
          <a:xfrm>
            <a:off x="0" y="-4763"/>
            <a:ext cx="1152525" cy="6858001"/>
            <a:chOff x="0" y="-3"/>
            <a:chExt cx="670" cy="4320"/>
          </a:xfrm>
        </p:grpSpPr>
        <p:grpSp>
          <p:nvGrpSpPr>
            <p:cNvPr id="1032" name="Group 1027"/>
            <p:cNvGrpSpPr>
              <a:grpSpLocks/>
            </p:cNvGrpSpPr>
            <p:nvPr/>
          </p:nvGrpSpPr>
          <p:grpSpPr bwMode="auto">
            <a:xfrm rot="16200000" flipH="1">
              <a:off x="-1815" y="1838"/>
              <a:ext cx="4320" cy="638"/>
              <a:chOff x="-2" y="1562"/>
              <a:chExt cx="5762" cy="638"/>
            </a:xfrm>
          </p:grpSpPr>
          <p:sp>
            <p:nvSpPr>
              <p:cNvPr id="50180" name="Freeform 1028"/>
              <p:cNvSpPr>
                <a:spLocks/>
              </p:cNvSpPr>
              <p:nvPr/>
            </p:nvSpPr>
            <p:spPr bwMode="ltGray">
              <a:xfrm rot="-5400000">
                <a:off x="2554" y="-993"/>
                <a:ext cx="624" cy="5745"/>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p>
                <a:pPr>
                  <a:defRPr/>
                </a:pPr>
                <a:endParaRPr lang="it-IT"/>
              </a:p>
            </p:txBody>
          </p:sp>
          <p:sp>
            <p:nvSpPr>
              <p:cNvPr id="50181" name="Freeform 1029"/>
              <p:cNvSpPr>
                <a:spLocks/>
              </p:cNvSpPr>
              <p:nvPr/>
            </p:nvSpPr>
            <p:spPr bwMode="ltGray">
              <a:xfrm rot="-5400000">
                <a:off x="1323"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pPr>
                  <a:defRPr/>
                </a:pPr>
                <a:endParaRPr lang="it-IT"/>
              </a:p>
            </p:txBody>
          </p:sp>
          <p:sp>
            <p:nvSpPr>
              <p:cNvPr id="50182" name="Freeform 1030"/>
              <p:cNvSpPr>
                <a:spLocks/>
              </p:cNvSpPr>
              <p:nvPr/>
            </p:nvSpPr>
            <p:spPr bwMode="ltGray">
              <a:xfrm rot="-5400000">
                <a:off x="979" y="1667"/>
                <a:ext cx="624" cy="42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p>
                <a:pPr>
                  <a:defRPr/>
                </a:pPr>
                <a:endParaRPr lang="it-IT"/>
              </a:p>
            </p:txBody>
          </p:sp>
          <p:sp>
            <p:nvSpPr>
              <p:cNvPr id="50183" name="Freeform 1031"/>
              <p:cNvSpPr>
                <a:spLocks/>
              </p:cNvSpPr>
              <p:nvPr/>
            </p:nvSpPr>
            <p:spPr bwMode="ltGray">
              <a:xfrm rot="-5400000">
                <a:off x="-63" y="1752"/>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p>
                <a:pPr>
                  <a:defRPr/>
                </a:pPr>
                <a:endParaRPr lang="it-IT"/>
              </a:p>
            </p:txBody>
          </p:sp>
          <p:sp>
            <p:nvSpPr>
              <p:cNvPr id="50184" name="Freeform 1032"/>
              <p:cNvSpPr>
                <a:spLocks/>
              </p:cNvSpPr>
              <p:nvPr/>
            </p:nvSpPr>
            <p:spPr bwMode="ltGray">
              <a:xfrm rot="-5400000">
                <a:off x="664" y="1733"/>
                <a:ext cx="624" cy="293"/>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p>
                <a:pPr>
                  <a:defRPr/>
                </a:pPr>
                <a:endParaRPr lang="it-IT"/>
              </a:p>
            </p:txBody>
          </p:sp>
          <p:sp>
            <p:nvSpPr>
              <p:cNvPr id="50185" name="Freeform 1033"/>
              <p:cNvSpPr>
                <a:spLocks/>
              </p:cNvSpPr>
              <p:nvPr/>
            </p:nvSpPr>
            <p:spPr bwMode="ltGray">
              <a:xfrm rot="-5400000">
                <a:off x="439" y="1696"/>
                <a:ext cx="624" cy="364"/>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pPr>
                  <a:defRPr/>
                </a:pPr>
                <a:endParaRPr lang="it-IT"/>
              </a:p>
            </p:txBody>
          </p:sp>
          <p:sp>
            <p:nvSpPr>
              <p:cNvPr id="50186" name="Freeform 1034"/>
              <p:cNvSpPr>
                <a:spLocks/>
              </p:cNvSpPr>
              <p:nvPr/>
            </p:nvSpPr>
            <p:spPr bwMode="ltGray">
              <a:xfrm rot="-5400000">
                <a:off x="152" y="1725"/>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pPr>
                  <a:defRPr/>
                </a:pPr>
                <a:endParaRPr lang="it-IT"/>
              </a:p>
            </p:txBody>
          </p:sp>
          <p:sp>
            <p:nvSpPr>
              <p:cNvPr id="50187" name="Freeform 1035"/>
              <p:cNvSpPr>
                <a:spLocks/>
              </p:cNvSpPr>
              <p:nvPr/>
            </p:nvSpPr>
            <p:spPr bwMode="ltGray">
              <a:xfrm rot="-5400000">
                <a:off x="3203" y="1662"/>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pPr>
                  <a:defRPr/>
                </a:pPr>
                <a:endParaRPr lang="it-IT"/>
              </a:p>
            </p:txBody>
          </p:sp>
          <p:sp>
            <p:nvSpPr>
              <p:cNvPr id="50188" name="Freeform 1036"/>
              <p:cNvSpPr>
                <a:spLocks/>
              </p:cNvSpPr>
              <p:nvPr/>
            </p:nvSpPr>
            <p:spPr bwMode="ltGray">
              <a:xfrm rot="-5400000">
                <a:off x="2870" y="1664"/>
                <a:ext cx="624" cy="421"/>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p>
                <a:pPr>
                  <a:defRPr/>
                </a:pPr>
                <a:endParaRPr lang="it-IT"/>
              </a:p>
            </p:txBody>
          </p:sp>
          <p:sp>
            <p:nvSpPr>
              <p:cNvPr id="50189" name="Freeform 1037"/>
              <p:cNvSpPr>
                <a:spLocks/>
              </p:cNvSpPr>
              <p:nvPr/>
            </p:nvSpPr>
            <p:spPr bwMode="ltGray">
              <a:xfrm rot="-5400000">
                <a:off x="1829" y="1747"/>
                <a:ext cx="624" cy="256"/>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p>
                <a:pPr>
                  <a:defRPr/>
                </a:pPr>
                <a:endParaRPr lang="it-IT"/>
              </a:p>
            </p:txBody>
          </p:sp>
          <p:sp>
            <p:nvSpPr>
              <p:cNvPr id="50190" name="Freeform 1038"/>
              <p:cNvSpPr>
                <a:spLocks/>
              </p:cNvSpPr>
              <p:nvPr/>
            </p:nvSpPr>
            <p:spPr bwMode="ltGray">
              <a:xfrm rot="-5400000">
                <a:off x="2548" y="1729"/>
                <a:ext cx="624" cy="29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p>
                <a:pPr>
                  <a:defRPr/>
                </a:pPr>
                <a:endParaRPr lang="it-IT"/>
              </a:p>
            </p:txBody>
          </p:sp>
          <p:sp>
            <p:nvSpPr>
              <p:cNvPr id="50191" name="Freeform 1039"/>
              <p:cNvSpPr>
                <a:spLocks/>
              </p:cNvSpPr>
              <p:nvPr/>
            </p:nvSpPr>
            <p:spPr bwMode="ltGray">
              <a:xfrm rot="-5400000">
                <a:off x="2330" y="1695"/>
                <a:ext cx="624" cy="360"/>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pPr>
                  <a:defRPr/>
                </a:pPr>
                <a:endParaRPr lang="it-IT"/>
              </a:p>
            </p:txBody>
          </p:sp>
          <p:sp>
            <p:nvSpPr>
              <p:cNvPr id="50192" name="Freeform 1040"/>
              <p:cNvSpPr>
                <a:spLocks/>
              </p:cNvSpPr>
              <p:nvPr/>
            </p:nvSpPr>
            <p:spPr bwMode="ltGray">
              <a:xfrm rot="-5400000">
                <a:off x="2039"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p>
                <a:pPr>
                  <a:defRPr/>
                </a:pPr>
                <a:endParaRPr lang="it-IT"/>
              </a:p>
            </p:txBody>
          </p:sp>
          <p:sp>
            <p:nvSpPr>
              <p:cNvPr id="50193" name="Freeform 1041"/>
              <p:cNvSpPr>
                <a:spLocks/>
              </p:cNvSpPr>
              <p:nvPr/>
            </p:nvSpPr>
            <p:spPr bwMode="ltGray">
              <a:xfrm rot="-5400000">
                <a:off x="4071" y="1664"/>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p>
                <a:pPr>
                  <a:defRPr/>
                </a:pPr>
                <a:endParaRPr lang="it-IT"/>
              </a:p>
            </p:txBody>
          </p:sp>
          <p:sp>
            <p:nvSpPr>
              <p:cNvPr id="50194" name="Freeform 1042"/>
              <p:cNvSpPr>
                <a:spLocks/>
              </p:cNvSpPr>
              <p:nvPr/>
            </p:nvSpPr>
            <p:spPr bwMode="ltGray">
              <a:xfrm rot="-5400000">
                <a:off x="3725" y="1662"/>
                <a:ext cx="624" cy="423"/>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p>
                <a:pPr>
                  <a:defRPr/>
                </a:pPr>
                <a:endParaRPr lang="it-IT"/>
              </a:p>
            </p:txBody>
          </p:sp>
          <p:sp>
            <p:nvSpPr>
              <p:cNvPr id="50195" name="Freeform 1043"/>
              <p:cNvSpPr>
                <a:spLocks/>
              </p:cNvSpPr>
              <p:nvPr/>
            </p:nvSpPr>
            <p:spPr bwMode="ltGray">
              <a:xfrm rot="-5400000">
                <a:off x="4572" y="1743"/>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p>
                <a:pPr>
                  <a:defRPr/>
                </a:pPr>
                <a:endParaRPr lang="it-IT"/>
              </a:p>
            </p:txBody>
          </p:sp>
          <p:sp>
            <p:nvSpPr>
              <p:cNvPr id="50196" name="Freeform 1044"/>
              <p:cNvSpPr>
                <a:spLocks/>
              </p:cNvSpPr>
              <p:nvPr/>
            </p:nvSpPr>
            <p:spPr bwMode="ltGray">
              <a:xfrm>
                <a:off x="5469" y="1559"/>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p>
                <a:pPr>
                  <a:defRPr/>
                </a:pPr>
                <a:endParaRPr lang="it-IT"/>
              </a:p>
            </p:txBody>
          </p:sp>
          <p:sp>
            <p:nvSpPr>
              <p:cNvPr id="50197" name="Freeform 1045"/>
              <p:cNvSpPr>
                <a:spLocks/>
              </p:cNvSpPr>
              <p:nvPr/>
            </p:nvSpPr>
            <p:spPr bwMode="ltGray">
              <a:xfrm rot="-5400000">
                <a:off x="5075" y="1688"/>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pPr>
                  <a:defRPr/>
                </a:pPr>
                <a:endParaRPr lang="it-IT"/>
              </a:p>
            </p:txBody>
          </p:sp>
          <p:sp>
            <p:nvSpPr>
              <p:cNvPr id="50198" name="Freeform 1046"/>
              <p:cNvSpPr>
                <a:spLocks/>
              </p:cNvSpPr>
              <p:nvPr/>
            </p:nvSpPr>
            <p:spPr bwMode="ltGray">
              <a:xfrm rot="-5400000">
                <a:off x="4791" y="1717"/>
                <a:ext cx="631"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pPr>
                  <a:defRPr/>
                </a:pPr>
                <a:endParaRPr lang="it-IT"/>
              </a:p>
            </p:txBody>
          </p:sp>
        </p:grpSp>
        <p:sp>
          <p:nvSpPr>
            <p:cNvPr id="50199" name="Freeform 1047"/>
            <p:cNvSpPr>
              <a:spLocks/>
            </p:cNvSpPr>
            <p:nvPr/>
          </p:nvSpPr>
          <p:spPr bwMode="ltGray">
            <a:xfrm rot="16200000" flipH="1">
              <a:off x="-1954" y="1951"/>
              <a:ext cx="4320"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w="9525" cap="flat">
              <a:noFill/>
              <a:prstDash val="solid"/>
              <a:miter lim="800000"/>
              <a:headEnd type="none" w="med" len="med"/>
              <a:tailEnd type="none" w="med" len="med"/>
            </a:ln>
            <a:effectLst/>
          </p:spPr>
          <p:txBody>
            <a:bodyPr wrap="none" anchor="ctr"/>
            <a:lstStyle/>
            <a:p>
              <a:pPr>
                <a:defRPr/>
              </a:pPr>
              <a:endParaRPr lang="it-IT"/>
            </a:p>
          </p:txBody>
        </p:sp>
        <p:sp>
          <p:nvSpPr>
            <p:cNvPr id="50200" name="Freeform 1048"/>
            <p:cNvSpPr>
              <a:spLocks/>
            </p:cNvSpPr>
            <p:nvPr/>
          </p:nvSpPr>
          <p:spPr bwMode="ltGray">
            <a:xfrm rot="16200000" flipH="1">
              <a:off x="-1584" y="2062"/>
              <a:ext cx="4319"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w="9525" cap="flat">
              <a:noFill/>
              <a:prstDash val="solid"/>
              <a:miter lim="800000"/>
              <a:headEnd type="none" w="med" len="med"/>
              <a:tailEnd type="none" w="med" len="med"/>
            </a:ln>
            <a:effectLst/>
          </p:spPr>
          <p:txBody>
            <a:bodyPr wrap="none" anchor="ctr"/>
            <a:lstStyle/>
            <a:p>
              <a:pPr>
                <a:defRPr/>
              </a:pPr>
              <a:endParaRPr lang="it-IT"/>
            </a:p>
          </p:txBody>
        </p:sp>
      </p:grpSp>
      <p:sp>
        <p:nvSpPr>
          <p:cNvPr id="1027" name="Rectangle 1049"/>
          <p:cNvSpPr>
            <a:spLocks noGrp="1" noChangeArrowheads="1"/>
          </p:cNvSpPr>
          <p:nvPr>
            <p:ph type="title"/>
          </p:nvPr>
        </p:nvSpPr>
        <p:spPr bwMode="auto">
          <a:xfrm>
            <a:off x="1270000" y="457200"/>
            <a:ext cx="84185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8" name="Rectangle 1050"/>
          <p:cNvSpPr>
            <a:spLocks noGrp="1" noChangeArrowheads="1"/>
          </p:cNvSpPr>
          <p:nvPr>
            <p:ph type="body" idx="1"/>
          </p:nvPr>
        </p:nvSpPr>
        <p:spPr bwMode="auto">
          <a:xfrm>
            <a:off x="1270000" y="1981200"/>
            <a:ext cx="8418513"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50203" name="Rectangle 1051"/>
          <p:cNvSpPr>
            <a:spLocks noGrp="1" noChangeArrowheads="1"/>
          </p:cNvSpPr>
          <p:nvPr>
            <p:ph type="dt" sz="half" idx="2"/>
          </p:nvPr>
        </p:nvSpPr>
        <p:spPr bwMode="auto">
          <a:xfrm>
            <a:off x="1270000" y="6265863"/>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a:defRPr/>
            </a:pPr>
            <a:endParaRPr lang="it-IT"/>
          </a:p>
        </p:txBody>
      </p:sp>
      <p:sp>
        <p:nvSpPr>
          <p:cNvPr id="50204" name="Rectangle 1052"/>
          <p:cNvSpPr>
            <a:spLocks noGrp="1" noChangeArrowheads="1"/>
          </p:cNvSpPr>
          <p:nvPr>
            <p:ph type="ftr" sz="quarter" idx="3"/>
          </p:nvPr>
        </p:nvSpPr>
        <p:spPr bwMode="auto">
          <a:xfrm>
            <a:off x="3878263" y="6248400"/>
            <a:ext cx="31369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a:defRPr/>
            </a:pPr>
            <a:endParaRPr lang="it-IT"/>
          </a:p>
        </p:txBody>
      </p:sp>
      <p:sp>
        <p:nvSpPr>
          <p:cNvPr id="50205" name="Rectangle 1053"/>
          <p:cNvSpPr>
            <a:spLocks noGrp="1" noChangeArrowheads="1"/>
          </p:cNvSpPr>
          <p:nvPr>
            <p:ph type="sldNum" sz="quarter" idx="4"/>
          </p:nvPr>
        </p:nvSpPr>
        <p:spPr bwMode="auto">
          <a:xfrm>
            <a:off x="7591425" y="6248400"/>
            <a:ext cx="20637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a:defRPr/>
            </a:pPr>
            <a:fld id="{41A97C5C-F84F-4EA2-B5D8-1BD3D2BCE39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96"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olo 1"/>
          <p:cNvSpPr>
            <a:spLocks noGrp="1"/>
          </p:cNvSpPr>
          <p:nvPr>
            <p:ph type="title"/>
          </p:nvPr>
        </p:nvSpPr>
        <p:spPr>
          <a:xfrm>
            <a:off x="1484313" y="2276475"/>
            <a:ext cx="8418512" cy="1143000"/>
          </a:xfrm>
        </p:spPr>
        <p:txBody>
          <a:bodyPr/>
          <a:lstStyle/>
          <a:p>
            <a:r>
              <a:rPr lang="it-IT" sz="2400" smtClean="0"/>
              <a:t>La storia delle vitamine inizia circa un secolo fa (1911) con le osservazioni fatte in Asia a proposito del beriberi, una malattia neurologica e cardiovascolare. Questa malattia colpiva quelle regioni in cui la base alimentare era il riso brillato (cioè privo della pula o crusca). Kazimierz Funk, un medico biochimico polacco isolò dalla pula una sostanza presente in tracce e contenente azoto, la tiamina, in grado di curare la paralisi. Su questa base, dedusse che il beriberi era correlato con una carenza di tiamina e coniò il termine </a:t>
            </a:r>
            <a:br>
              <a:rPr lang="it-IT" sz="2400" smtClean="0"/>
            </a:br>
            <a:r>
              <a:rPr lang="it-IT" sz="2400" smtClean="0"/>
              <a:t>   vitamina = amina della vita </a:t>
            </a:r>
            <a:br>
              <a:rPr lang="it-IT" sz="2400" smtClean="0"/>
            </a:br>
            <a:r>
              <a:rPr lang="it-IT" sz="2400" smtClean="0"/>
              <a:t> </a:t>
            </a:r>
            <a:br>
              <a:rPr lang="it-IT" sz="2400" smtClean="0"/>
            </a:br>
            <a:r>
              <a:rPr lang="it-IT" sz="2400" smtClean="0"/>
              <a:t>Successivamente il termine “vitamina” è stato utilizzato per indicare composti organici biologicamente attivi e essenziali per la vita, anche se non sempre contenenti azoto. </a:t>
            </a:r>
          </a:p>
        </p:txBody>
      </p:sp>
      <p:sp>
        <p:nvSpPr>
          <p:cNvPr id="3075" name="Segnaposto contenuto 3"/>
          <p:cNvSpPr>
            <a:spLocks noGrp="1"/>
          </p:cNvSpPr>
          <p:nvPr>
            <p:ph idx="1"/>
          </p:nvPr>
        </p:nvSpPr>
        <p:spPr>
          <a:xfrm>
            <a:off x="1206500" y="404813"/>
            <a:ext cx="8418513" cy="4114800"/>
          </a:xfrm>
        </p:spPr>
        <p:txBody>
          <a:bodyPr/>
          <a:lstStyle/>
          <a:p>
            <a:pPr>
              <a:buFont typeface="Wingdings" pitchFamily="2" charset="2"/>
              <a:buNone/>
            </a:pPr>
            <a:endParaRPr lang="it-IT"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1422400" y="836613"/>
            <a:ext cx="8245475" cy="5014912"/>
          </a:xfrm>
          <a:prstGeom prst="rect">
            <a:avLst/>
          </a:prstGeom>
          <a:noFill/>
          <a:ln w="9525">
            <a:noFill/>
            <a:miter lim="800000"/>
            <a:headEnd/>
            <a:tailEnd/>
          </a:ln>
        </p:spPr>
        <p:txBody>
          <a:bodyPr>
            <a:spAutoFit/>
          </a:bodyPr>
          <a:lstStyle/>
          <a:p>
            <a:pPr>
              <a:lnSpc>
                <a:spcPct val="91000"/>
              </a:lnSpc>
              <a:buClr>
                <a:srgbClr val="804000"/>
              </a:buClr>
              <a:buFont typeface="Times New Roman" pitchFamily="18" charset="0"/>
              <a:buNone/>
            </a:pPr>
            <a:endParaRPr lang="it-IT" sz="2000" b="1">
              <a:latin typeface="Times New Roman" pitchFamily="18" charset="0"/>
              <a:cs typeface="Times New Roman" pitchFamily="18" charset="0"/>
            </a:endParaRPr>
          </a:p>
          <a:p>
            <a:pPr>
              <a:lnSpc>
                <a:spcPct val="91000"/>
              </a:lnSpc>
              <a:buClr>
                <a:srgbClr val="804000"/>
              </a:buClr>
              <a:buFont typeface="Times New Roman" pitchFamily="18" charset="0"/>
              <a:buNone/>
            </a:pPr>
            <a:r>
              <a:rPr lang="it-IT">
                <a:latin typeface="Times New Roman" pitchFamily="18" charset="0"/>
                <a:cs typeface="Times New Roman" pitchFamily="18" charset="0"/>
              </a:rPr>
              <a:t>Alcol primario a struttura isoprenoide a lunga catena e un anello finale a 6C. Ha 6 forme isomeriche di cui la più attiva è “retinolo tutto trans”.</a:t>
            </a:r>
          </a:p>
          <a:p>
            <a:pPr algn="just">
              <a:lnSpc>
                <a:spcPct val="91000"/>
              </a:lnSpc>
              <a:buClr>
                <a:srgbClr val="804000"/>
              </a:buClr>
              <a:buFont typeface="Times New Roman" pitchFamily="18" charset="0"/>
              <a:buNone/>
            </a:pPr>
            <a:endParaRPr lang="it-IT">
              <a:latin typeface="Times New Roman" pitchFamily="18" charset="0"/>
              <a:cs typeface="Times New Roman" pitchFamily="18" charset="0"/>
            </a:endParaRPr>
          </a:p>
          <a:p>
            <a:pPr algn="just">
              <a:lnSpc>
                <a:spcPct val="91000"/>
              </a:lnSpc>
              <a:buClr>
                <a:srgbClr val="804000"/>
              </a:buClr>
              <a:buFont typeface="Times New Roman" pitchFamily="18" charset="0"/>
              <a:buNone/>
            </a:pPr>
            <a:r>
              <a:rPr lang="it-IT">
                <a:latin typeface="Times New Roman" pitchFamily="18" charset="0"/>
                <a:cs typeface="Times New Roman" pitchFamily="18" charset="0"/>
              </a:rPr>
              <a:t>Negli organismi animali è esterificato da ac. palmitico (olio di fegato di pesce) e in quello umano può provenire da degradazione di </a:t>
            </a:r>
            <a:r>
              <a:rPr lang="it-IT">
                <a:latin typeface="Symbol" pitchFamily="18" charset="2"/>
                <a:cs typeface="Times New Roman" pitchFamily="18" charset="0"/>
              </a:rPr>
              <a:t>b</a:t>
            </a:r>
            <a:r>
              <a:rPr lang="it-IT">
                <a:latin typeface="Times New Roman" pitchFamily="18" charset="0"/>
                <a:cs typeface="Times New Roman" pitchFamily="18" charset="0"/>
              </a:rPr>
              <a:t>-carotene. Il fegato accumula riserve di retinolo per lunghi periodi.</a:t>
            </a:r>
          </a:p>
          <a:p>
            <a:pPr>
              <a:lnSpc>
                <a:spcPct val="91000"/>
              </a:lnSpc>
              <a:buClr>
                <a:srgbClr val="804000"/>
              </a:buClr>
              <a:buFont typeface="Times New Roman" pitchFamily="18" charset="0"/>
              <a:buNone/>
            </a:pPr>
            <a:endParaRPr lang="it-IT">
              <a:latin typeface="Times New Roman" pitchFamily="18" charset="0"/>
              <a:cs typeface="Times New Roman" pitchFamily="18" charset="0"/>
            </a:endParaRPr>
          </a:p>
          <a:p>
            <a:pPr>
              <a:lnSpc>
                <a:spcPct val="91000"/>
              </a:lnSpc>
              <a:buClr>
                <a:srgbClr val="804000"/>
              </a:buClr>
              <a:buFont typeface="Times New Roman" pitchFamily="18" charset="0"/>
              <a:buNone/>
            </a:pPr>
            <a:r>
              <a:rPr lang="it-IT">
                <a:latin typeface="Times New Roman" pitchFamily="18" charset="0"/>
                <a:cs typeface="Times New Roman" pitchFamily="18" charset="0"/>
              </a:rPr>
              <a:t>Entra nel ciclo visivo  come precursore del gruppo prostetico della rodopsina (porpora visiva) presente nei bastoncelli della retina (visione crepuscolare) e nei pigmenti dei coni (visione diurna), costituisce anche un fattore di crescita ed ha proprietà immunostimolanti.</a:t>
            </a:r>
          </a:p>
        </p:txBody>
      </p:sp>
      <p:sp>
        <p:nvSpPr>
          <p:cNvPr id="1027" name="Rectangle 3"/>
          <p:cNvSpPr>
            <a:spLocks noGrp="1" noChangeArrowheads="1"/>
          </p:cNvSpPr>
          <p:nvPr>
            <p:ph type="title"/>
          </p:nvPr>
        </p:nvSpPr>
        <p:spPr>
          <a:xfrm>
            <a:off x="1350963" y="0"/>
            <a:ext cx="8418512" cy="1143000"/>
          </a:xfrm>
        </p:spPr>
        <p:txBody>
          <a:bodyPr/>
          <a:lstStyle/>
          <a:p>
            <a:pPr algn="ctr" eaLnBrk="1" hangingPunct="1"/>
            <a:r>
              <a:rPr lang="it-IT" sz="3600" smtClean="0">
                <a:latin typeface="Comic Sans MS" pitchFamily="66" charset="0"/>
              </a:rPr>
              <a:t>VITAMINA 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xEl>
                                              <p:pRg st="1" end="1"/>
                                            </p:txEl>
                                          </p:spTgt>
                                        </p:tgtEl>
                                        <p:attrNameLst>
                                          <p:attrName>style.visibility</p:attrName>
                                        </p:attrNameLst>
                                      </p:cBhvr>
                                      <p:to>
                                        <p:strVal val="visible"/>
                                      </p:to>
                                    </p:set>
                                    <p:anim calcmode="lin" valueType="num">
                                      <p:cBhvr additive="base">
                                        <p:cTn id="13" dur="500" fill="hold"/>
                                        <p:tgtEl>
                                          <p:spTgt spid="102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xEl>
                                              <p:pRg st="3" end="3"/>
                                            </p:txEl>
                                          </p:spTgt>
                                        </p:tgtEl>
                                        <p:attrNameLst>
                                          <p:attrName>style.visibility</p:attrName>
                                        </p:attrNameLst>
                                      </p:cBhvr>
                                      <p:to>
                                        <p:strVal val="visible"/>
                                      </p:to>
                                    </p:set>
                                    <p:anim calcmode="lin" valueType="num">
                                      <p:cBhvr additive="base">
                                        <p:cTn id="19" dur="500" fill="hold"/>
                                        <p:tgtEl>
                                          <p:spTgt spid="102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6">
                                            <p:txEl>
                                              <p:pRg st="5" end="5"/>
                                            </p:txEl>
                                          </p:spTgt>
                                        </p:tgtEl>
                                        <p:attrNameLst>
                                          <p:attrName>style.visibility</p:attrName>
                                        </p:attrNameLst>
                                      </p:cBhvr>
                                      <p:to>
                                        <p:strVal val="visible"/>
                                      </p:to>
                                    </p:set>
                                    <p:anim calcmode="lin" valueType="num">
                                      <p:cBhvr additive="base">
                                        <p:cTn id="25" dur="500" fill="hold"/>
                                        <p:tgtEl>
                                          <p:spTgt spid="102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p:cNvPicPr>
            <a:picLocks noChangeAspect="1" noChangeArrowheads="1"/>
          </p:cNvPicPr>
          <p:nvPr/>
        </p:nvPicPr>
        <p:blipFill>
          <a:blip r:embed="rId2" cstate="print"/>
          <a:srcRect/>
          <a:stretch>
            <a:fillRect/>
          </a:stretch>
        </p:blipFill>
        <p:spPr bwMode="auto">
          <a:xfrm>
            <a:off x="0" y="0"/>
            <a:ext cx="9296400" cy="5919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990600" y="692150"/>
            <a:ext cx="8713788" cy="4894263"/>
          </a:xfrm>
          <a:prstGeom prst="rect">
            <a:avLst/>
          </a:prstGeom>
          <a:noFill/>
          <a:ln w="9525">
            <a:noFill/>
            <a:miter lim="800000"/>
            <a:headEnd/>
            <a:tailEnd/>
          </a:ln>
        </p:spPr>
        <p:txBody>
          <a:bodyPr>
            <a:spAutoFit/>
          </a:bodyPr>
          <a:lstStyle/>
          <a:p>
            <a:r>
              <a:rPr lang="it-IT"/>
              <a:t>Quando si parla di vit. A si intende retinolo e suoi esteri (forma principale della vitamina negli alimenti) o si parla di di retinolo equivalente per indicare l’attività rapportata al retinolo tutto-</a:t>
            </a:r>
            <a:r>
              <a:rPr lang="it-IT" i="1"/>
              <a:t>trans</a:t>
            </a:r>
          </a:p>
          <a:p>
            <a:endParaRPr lang="it-IT" i="1"/>
          </a:p>
          <a:p>
            <a:r>
              <a:rPr lang="it-IT"/>
              <a:t>Vit. A e carotenoidi sono solubili in solventi organici e sensibili a ossidazione e polimerizzazione specie in presenza di O</a:t>
            </a:r>
            <a:r>
              <a:rPr lang="it-IT" baseline="-25000"/>
              <a:t>2</a:t>
            </a:r>
            <a:r>
              <a:rPr lang="it-IT"/>
              <a:t>, luce ed alte T.</a:t>
            </a:r>
          </a:p>
          <a:p>
            <a:endParaRPr lang="it-IT"/>
          </a:p>
          <a:p>
            <a:r>
              <a:rPr lang="it-IT"/>
              <a:t>Si possono conservare + a lungo </a:t>
            </a:r>
          </a:p>
          <a:p>
            <a:pPr>
              <a:buFontTx/>
              <a:buChar char="•"/>
            </a:pPr>
            <a:r>
              <a:rPr lang="it-IT"/>
              <a:t>al riparo dalla luce</a:t>
            </a:r>
          </a:p>
          <a:p>
            <a:pPr>
              <a:buFontTx/>
              <a:buChar char="•"/>
            </a:pPr>
            <a:r>
              <a:rPr lang="it-IT"/>
              <a:t>al freddo</a:t>
            </a:r>
          </a:p>
          <a:p>
            <a:pPr>
              <a:buFontTx/>
              <a:buChar char="•"/>
            </a:pPr>
            <a:r>
              <a:rPr lang="it-IT"/>
              <a:t>in assenza di O</a:t>
            </a:r>
            <a:r>
              <a:rPr lang="it-IT" baseline="-25000"/>
              <a:t>2</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026"/>
          <p:cNvSpPr txBox="1">
            <a:spLocks noChangeArrowheads="1"/>
          </p:cNvSpPr>
          <p:nvPr/>
        </p:nvSpPr>
        <p:spPr bwMode="auto">
          <a:xfrm>
            <a:off x="838200" y="0"/>
            <a:ext cx="8547100" cy="2647950"/>
          </a:xfrm>
          <a:prstGeom prst="rect">
            <a:avLst/>
          </a:prstGeom>
          <a:noFill/>
          <a:ln w="9525">
            <a:noFill/>
            <a:miter lim="800000"/>
            <a:headEnd/>
            <a:tailEnd/>
          </a:ln>
        </p:spPr>
        <p:txBody>
          <a:bodyPr>
            <a:spAutoFit/>
          </a:bodyPr>
          <a:lstStyle/>
          <a:p>
            <a:pPr algn="just"/>
            <a:r>
              <a:rPr lang="it-IT"/>
              <a:t>I caroteni sono lipidi e seguono la via dell’assorbimento lipidico e vengono esportati dall’intestino con i chilomicroni. Man mano che i triacilgliceroli vengono assunti dai tessuti aumenta la conc. dei retinil esteri e questi sono captati dal fegato coi remnants. Sono assorbiti come retinolo per diffusione facilitata(+ dil) o diffusione semplice (+ conc)</a:t>
            </a:r>
          </a:p>
        </p:txBody>
      </p:sp>
      <p:pic>
        <p:nvPicPr>
          <p:cNvPr id="15363" name="Picture 1027"/>
          <p:cNvPicPr>
            <a:picLocks noChangeAspect="1" noChangeArrowheads="1"/>
          </p:cNvPicPr>
          <p:nvPr/>
        </p:nvPicPr>
        <p:blipFill>
          <a:blip r:embed="rId2" cstate="print"/>
          <a:srcRect/>
          <a:stretch>
            <a:fillRect/>
          </a:stretch>
        </p:blipFill>
        <p:spPr bwMode="auto">
          <a:xfrm>
            <a:off x="3656013" y="2362200"/>
            <a:ext cx="6246812"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919163" y="193675"/>
            <a:ext cx="9309100" cy="6664325"/>
          </a:xfrm>
          <a:prstGeom prst="rect">
            <a:avLst/>
          </a:prstGeom>
          <a:noFill/>
          <a:ln w="9525">
            <a:noFill/>
            <a:miter lim="800000"/>
            <a:headEnd/>
            <a:tailEnd/>
          </a:ln>
        </p:spPr>
        <p:txBody>
          <a:bodyPr>
            <a:spAutoFit/>
          </a:bodyPr>
          <a:lstStyle/>
          <a:p>
            <a:pPr marL="628650" indent="-628650"/>
            <a:r>
              <a:rPr lang="it-IT" b="1"/>
              <a:t> </a:t>
            </a:r>
            <a:r>
              <a:rPr lang="it-IT"/>
              <a:t>Il fabbisogno vitaminico viene espresso</a:t>
            </a:r>
            <a:r>
              <a:rPr lang="it-IT" b="1"/>
              <a:t> </a:t>
            </a:r>
            <a:r>
              <a:rPr lang="it-IT"/>
              <a:t>in termini di retinolo-equivalenti:</a:t>
            </a:r>
          </a:p>
          <a:p>
            <a:pPr marL="628650" indent="-628650"/>
            <a:endParaRPr lang="it-IT" b="1"/>
          </a:p>
          <a:p>
            <a:pPr marL="628650" indent="-628650"/>
            <a:r>
              <a:rPr lang="it-IT" b="1"/>
              <a:t>1 retinolo equivalente = 1 µg retinolo tutto trans= 6 µg  </a:t>
            </a:r>
            <a:r>
              <a:rPr lang="it-IT" b="1">
                <a:latin typeface="Symbol" pitchFamily="18" charset="2"/>
              </a:rPr>
              <a:t>b</a:t>
            </a:r>
            <a:r>
              <a:rPr lang="it-IT" b="1"/>
              <a:t>-carotene tutto trans.    	Nell’uomo adulto 600-700 mg/die RE.</a:t>
            </a:r>
          </a:p>
          <a:p>
            <a:pPr marL="628650" indent="-628650"/>
            <a:endParaRPr lang="it-IT"/>
          </a:p>
          <a:p>
            <a:pPr marL="628650" indent="-628650"/>
            <a:r>
              <a:rPr lang="it-IT"/>
              <a:t>	Manifestazioni carenza da vit. A</a:t>
            </a:r>
          </a:p>
          <a:p>
            <a:pPr marL="628650" indent="-628650">
              <a:lnSpc>
                <a:spcPct val="200000"/>
              </a:lnSpc>
              <a:buFont typeface="Wingdings" pitchFamily="2" charset="2"/>
              <a:buChar char="Ø"/>
            </a:pPr>
            <a:r>
              <a:rPr lang="it-IT"/>
              <a:t>Cecità notturna</a:t>
            </a:r>
          </a:p>
          <a:p>
            <a:pPr marL="628650" indent="-628650">
              <a:lnSpc>
                <a:spcPct val="200000"/>
              </a:lnSpc>
              <a:buFont typeface="Wingdings" pitchFamily="2" charset="2"/>
              <a:buChar char="Ø"/>
            </a:pPr>
            <a:r>
              <a:rPr lang="it-IT"/>
              <a:t>Secchezza cute e atrofia annessi cutanei</a:t>
            </a:r>
          </a:p>
          <a:p>
            <a:pPr marL="628650" indent="-628650">
              <a:lnSpc>
                <a:spcPct val="200000"/>
              </a:lnSpc>
              <a:buFont typeface="Wingdings" pitchFamily="2" charset="2"/>
              <a:buChar char="Ø"/>
            </a:pPr>
            <a:r>
              <a:rPr lang="it-IT"/>
              <a:t>Secchezza congiuntiva e atrofia ghiandole lacrimali</a:t>
            </a:r>
          </a:p>
          <a:p>
            <a:pPr marL="628650" indent="-628650">
              <a:lnSpc>
                <a:spcPct val="200000"/>
              </a:lnSpc>
              <a:buFont typeface="Wingdings" pitchFamily="2" charset="2"/>
              <a:buChar char="Ø"/>
            </a:pPr>
            <a:r>
              <a:rPr lang="it-IT"/>
              <a:t>Aumentata sensibilità infezioni</a:t>
            </a:r>
          </a:p>
          <a:p>
            <a:pPr marL="628650" indent="-628650">
              <a:lnSpc>
                <a:spcPct val="200000"/>
              </a:lnSpc>
              <a:buFont typeface="Wingdings" pitchFamily="2" charset="2"/>
              <a:buChar char="Ø"/>
            </a:pPr>
            <a:r>
              <a:rPr lang="it-IT"/>
              <a:t>Arresti crescita, rischi aumentata mortalità dei bambini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anim calcmode="lin" valueType="num">
                                      <p:cBhvr additive="base">
                                        <p:cTn id="7"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20">
                                            <p:txEl>
                                              <p:pRg st="2" end="2"/>
                                            </p:txEl>
                                          </p:spTgt>
                                        </p:tgtEl>
                                        <p:attrNameLst>
                                          <p:attrName>style.visibility</p:attrName>
                                        </p:attrNameLst>
                                      </p:cBhvr>
                                      <p:to>
                                        <p:strVal val="visible"/>
                                      </p:to>
                                    </p:set>
                                    <p:anim calcmode="lin" valueType="num">
                                      <p:cBhvr additive="base">
                                        <p:cTn id="11" dur="500" fill="hold"/>
                                        <p:tgtEl>
                                          <p:spTgt spid="9220">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2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9220">
                                            <p:txEl>
                                              <p:pRg st="4" end="4"/>
                                            </p:txEl>
                                          </p:spTgt>
                                        </p:tgtEl>
                                        <p:attrNameLst>
                                          <p:attrName>style.visibility</p:attrName>
                                        </p:attrNameLst>
                                      </p:cBhvr>
                                      <p:to>
                                        <p:strVal val="visible"/>
                                      </p:to>
                                    </p:set>
                                    <p:anim calcmode="lin" valueType="num">
                                      <p:cBhvr additive="base">
                                        <p:cTn id="17" dur="500" fill="hold"/>
                                        <p:tgtEl>
                                          <p:spTgt spid="9220">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922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220">
                                            <p:txEl>
                                              <p:pRg st="5" end="5"/>
                                            </p:txEl>
                                          </p:spTgt>
                                        </p:tgtEl>
                                        <p:attrNameLst>
                                          <p:attrName>style.visibility</p:attrName>
                                        </p:attrNameLst>
                                      </p:cBhvr>
                                      <p:to>
                                        <p:strVal val="visible"/>
                                      </p:to>
                                    </p:set>
                                    <p:anim calcmode="lin" valueType="num">
                                      <p:cBhvr additive="base">
                                        <p:cTn id="23" dur="500" fill="hold"/>
                                        <p:tgtEl>
                                          <p:spTgt spid="9220">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22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220">
                                            <p:txEl>
                                              <p:pRg st="6" end="6"/>
                                            </p:txEl>
                                          </p:spTgt>
                                        </p:tgtEl>
                                        <p:attrNameLst>
                                          <p:attrName>style.visibility</p:attrName>
                                        </p:attrNameLst>
                                      </p:cBhvr>
                                      <p:to>
                                        <p:strVal val="visible"/>
                                      </p:to>
                                    </p:set>
                                    <p:anim calcmode="lin" valueType="num">
                                      <p:cBhvr additive="base">
                                        <p:cTn id="29" dur="500" fill="hold"/>
                                        <p:tgtEl>
                                          <p:spTgt spid="9220">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22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220">
                                            <p:txEl>
                                              <p:pRg st="7" end="7"/>
                                            </p:txEl>
                                          </p:spTgt>
                                        </p:tgtEl>
                                        <p:attrNameLst>
                                          <p:attrName>style.visibility</p:attrName>
                                        </p:attrNameLst>
                                      </p:cBhvr>
                                      <p:to>
                                        <p:strVal val="visible"/>
                                      </p:to>
                                    </p:set>
                                    <p:anim calcmode="lin" valueType="num">
                                      <p:cBhvr additive="base">
                                        <p:cTn id="35" dur="500" fill="hold"/>
                                        <p:tgtEl>
                                          <p:spTgt spid="9220">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22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220">
                                            <p:txEl>
                                              <p:pRg st="8" end="8"/>
                                            </p:txEl>
                                          </p:spTgt>
                                        </p:tgtEl>
                                        <p:attrNameLst>
                                          <p:attrName>style.visibility</p:attrName>
                                        </p:attrNameLst>
                                      </p:cBhvr>
                                      <p:to>
                                        <p:strVal val="visible"/>
                                      </p:to>
                                    </p:set>
                                    <p:anim calcmode="lin" valueType="num">
                                      <p:cBhvr additive="base">
                                        <p:cTn id="41" dur="500" fill="hold"/>
                                        <p:tgtEl>
                                          <p:spTgt spid="9220">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22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220">
                                            <p:txEl>
                                              <p:pRg st="9" end="9"/>
                                            </p:txEl>
                                          </p:spTgt>
                                        </p:tgtEl>
                                        <p:attrNameLst>
                                          <p:attrName>style.visibility</p:attrName>
                                        </p:attrNameLst>
                                      </p:cBhvr>
                                      <p:to>
                                        <p:strVal val="visible"/>
                                      </p:to>
                                    </p:set>
                                    <p:anim calcmode="lin" valueType="num">
                                      <p:cBhvr additive="base">
                                        <p:cTn id="47" dur="500" fill="hold"/>
                                        <p:tgtEl>
                                          <p:spTgt spid="9220">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220">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838200" y="0"/>
            <a:ext cx="9275763" cy="6807200"/>
          </a:xfrm>
          <a:prstGeom prst="rect">
            <a:avLst/>
          </a:prstGeom>
          <a:noFill/>
          <a:ln w="9525">
            <a:noFill/>
            <a:miter lim="800000"/>
            <a:headEnd/>
            <a:tailEnd/>
          </a:ln>
        </p:spPr>
      </p:pic>
      <p:sp>
        <p:nvSpPr>
          <p:cNvPr id="17411" name="Line 3"/>
          <p:cNvSpPr>
            <a:spLocks noChangeShapeType="1"/>
          </p:cNvSpPr>
          <p:nvPr/>
        </p:nvSpPr>
        <p:spPr bwMode="auto">
          <a:xfrm>
            <a:off x="1371600" y="2590800"/>
            <a:ext cx="609600" cy="0"/>
          </a:xfrm>
          <a:prstGeom prst="line">
            <a:avLst/>
          </a:prstGeom>
          <a:noFill/>
          <a:ln w="9525">
            <a:solidFill>
              <a:schemeClr val="tx1"/>
            </a:solidFill>
            <a:round/>
            <a:headEnd/>
            <a:tailEnd/>
          </a:ln>
        </p:spPr>
        <p:txBody>
          <a:bodyPr wrap="none"/>
          <a:lstStyle/>
          <a:p>
            <a:endParaRPr lang="it-IT"/>
          </a:p>
        </p:txBody>
      </p:sp>
      <p:sp>
        <p:nvSpPr>
          <p:cNvPr id="17412" name="Line 4"/>
          <p:cNvSpPr>
            <a:spLocks noChangeShapeType="1"/>
          </p:cNvSpPr>
          <p:nvPr/>
        </p:nvSpPr>
        <p:spPr bwMode="auto">
          <a:xfrm>
            <a:off x="1447800" y="2895600"/>
            <a:ext cx="2362200" cy="0"/>
          </a:xfrm>
          <a:prstGeom prst="line">
            <a:avLst/>
          </a:prstGeom>
          <a:noFill/>
          <a:ln w="9525">
            <a:solidFill>
              <a:schemeClr val="tx1"/>
            </a:solidFill>
            <a:round/>
            <a:headEnd/>
            <a:tailEnd/>
          </a:ln>
        </p:spPr>
        <p:txBody>
          <a:bodyPr wrap="none"/>
          <a:lstStyle/>
          <a:p>
            <a:endParaRPr lang="it-IT"/>
          </a:p>
        </p:txBody>
      </p:sp>
      <p:sp>
        <p:nvSpPr>
          <p:cNvPr id="17413" name="Line 5"/>
          <p:cNvSpPr>
            <a:spLocks noChangeShapeType="1"/>
          </p:cNvSpPr>
          <p:nvPr/>
        </p:nvSpPr>
        <p:spPr bwMode="auto">
          <a:xfrm>
            <a:off x="1371600" y="3124200"/>
            <a:ext cx="990600" cy="0"/>
          </a:xfrm>
          <a:prstGeom prst="line">
            <a:avLst/>
          </a:prstGeom>
          <a:noFill/>
          <a:ln w="9525">
            <a:solidFill>
              <a:schemeClr val="tx1"/>
            </a:solidFill>
            <a:round/>
            <a:headEnd/>
            <a:tailEnd/>
          </a:ln>
        </p:spPr>
        <p:txBody>
          <a:bodyPr wrap="none"/>
          <a:lstStyle/>
          <a:p>
            <a:endParaRPr lang="it-IT"/>
          </a:p>
        </p:txBody>
      </p:sp>
      <p:sp>
        <p:nvSpPr>
          <p:cNvPr id="17414" name="Line 6"/>
          <p:cNvSpPr>
            <a:spLocks noChangeShapeType="1"/>
          </p:cNvSpPr>
          <p:nvPr/>
        </p:nvSpPr>
        <p:spPr bwMode="auto">
          <a:xfrm>
            <a:off x="1371600" y="3352800"/>
            <a:ext cx="0" cy="0"/>
          </a:xfrm>
          <a:prstGeom prst="line">
            <a:avLst/>
          </a:prstGeom>
          <a:noFill/>
          <a:ln w="9525">
            <a:solidFill>
              <a:schemeClr val="tx1"/>
            </a:solidFill>
            <a:round/>
            <a:headEnd/>
            <a:tailEnd/>
          </a:ln>
        </p:spPr>
        <p:txBody>
          <a:bodyPr wrap="none"/>
          <a:lstStyle/>
          <a:p>
            <a:endParaRPr lang="it-IT"/>
          </a:p>
        </p:txBody>
      </p:sp>
      <p:sp>
        <p:nvSpPr>
          <p:cNvPr id="17415" name="Line 7"/>
          <p:cNvSpPr>
            <a:spLocks noChangeShapeType="1"/>
          </p:cNvSpPr>
          <p:nvPr/>
        </p:nvSpPr>
        <p:spPr bwMode="auto">
          <a:xfrm>
            <a:off x="1371600" y="3352800"/>
            <a:ext cx="990600" cy="0"/>
          </a:xfrm>
          <a:prstGeom prst="line">
            <a:avLst/>
          </a:prstGeom>
          <a:noFill/>
          <a:ln w="9525">
            <a:solidFill>
              <a:schemeClr val="tx1"/>
            </a:solidFill>
            <a:round/>
            <a:headEnd/>
            <a:tailEnd/>
          </a:ln>
        </p:spPr>
        <p:txBody>
          <a:bodyPr wrap="none"/>
          <a:lstStyle/>
          <a:p>
            <a:endParaRPr lang="it-IT"/>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eaLnBrk="1" hangingPunct="1"/>
            <a:r>
              <a:rPr lang="it-IT" sz="3600" smtClean="0">
                <a:latin typeface="Comic Sans MS" pitchFamily="66" charset="0"/>
              </a:rPr>
              <a:t>VITAMINA D</a:t>
            </a:r>
          </a:p>
        </p:txBody>
      </p:sp>
      <p:sp>
        <p:nvSpPr>
          <p:cNvPr id="18435" name="Rectangle 3"/>
          <p:cNvSpPr>
            <a:spLocks noGrp="1" noChangeArrowheads="1"/>
          </p:cNvSpPr>
          <p:nvPr>
            <p:ph type="body" idx="1"/>
          </p:nvPr>
        </p:nvSpPr>
        <p:spPr>
          <a:xfrm>
            <a:off x="1484313" y="1412875"/>
            <a:ext cx="8418512" cy="4114800"/>
          </a:xfrm>
        </p:spPr>
        <p:txBody>
          <a:bodyPr/>
          <a:lstStyle/>
          <a:p>
            <a:pPr algn="just" eaLnBrk="1" hangingPunct="1">
              <a:lnSpc>
                <a:spcPct val="90000"/>
              </a:lnSpc>
            </a:pPr>
            <a:r>
              <a:rPr lang="it-IT" sz="2400" smtClean="0">
                <a:latin typeface="Comic Sans MS" pitchFamily="66" charset="0"/>
              </a:rPr>
              <a:t>VIT D</a:t>
            </a:r>
            <a:r>
              <a:rPr lang="it-IT" sz="2400" baseline="-25000" smtClean="0">
                <a:latin typeface="Comic Sans MS" pitchFamily="66" charset="0"/>
              </a:rPr>
              <a:t>2 </a:t>
            </a:r>
            <a:r>
              <a:rPr lang="it-IT" sz="2400" smtClean="0">
                <a:latin typeface="Comic Sans MS" pitchFamily="66" charset="0"/>
                <a:sym typeface="Symbol" pitchFamily="18" charset="2"/>
              </a:rPr>
              <a:t> ergocalciferolo origine esogena</a:t>
            </a:r>
          </a:p>
          <a:p>
            <a:pPr algn="just" eaLnBrk="1" hangingPunct="1">
              <a:lnSpc>
                <a:spcPct val="90000"/>
              </a:lnSpc>
            </a:pPr>
            <a:r>
              <a:rPr lang="it-IT" sz="2400" smtClean="0">
                <a:latin typeface="Comic Sans MS" pitchFamily="66" charset="0"/>
                <a:sym typeface="Symbol" pitchFamily="18" charset="2"/>
              </a:rPr>
              <a:t>VIT D</a:t>
            </a:r>
            <a:r>
              <a:rPr lang="it-IT" sz="2400" baseline="-25000" smtClean="0">
                <a:latin typeface="Comic Sans MS" pitchFamily="66" charset="0"/>
                <a:sym typeface="Symbol" pitchFamily="18" charset="2"/>
              </a:rPr>
              <a:t>3 </a:t>
            </a:r>
            <a:r>
              <a:rPr lang="it-IT" sz="2400" smtClean="0">
                <a:latin typeface="Comic Sans MS" pitchFamily="66" charset="0"/>
                <a:sym typeface="Symbol" pitchFamily="18" charset="2"/>
              </a:rPr>
              <a:t> colecalciferolo origine esogena ed endogena se proveniente da irradiazione del 7-deidrocolesterolo+ radiazioni UV</a:t>
            </a:r>
          </a:p>
          <a:p>
            <a:pPr algn="just" eaLnBrk="1" hangingPunct="1">
              <a:lnSpc>
                <a:spcPct val="90000"/>
              </a:lnSpc>
              <a:buFont typeface="Wingdings" pitchFamily="2" charset="2"/>
              <a:buNone/>
            </a:pPr>
            <a:r>
              <a:rPr lang="it-IT" sz="2400" smtClean="0">
                <a:latin typeface="Comic Sans MS" pitchFamily="66" charset="0"/>
                <a:sym typeface="Symbol" pitchFamily="18" charset="2"/>
              </a:rPr>
              <a:t>Chimicamente steroidi con anello B aperto, diversi per la catena laterale.</a:t>
            </a:r>
          </a:p>
          <a:p>
            <a:pPr algn="just" eaLnBrk="1" hangingPunct="1">
              <a:lnSpc>
                <a:spcPct val="90000"/>
              </a:lnSpc>
              <a:buFont typeface="Wingdings" pitchFamily="2" charset="2"/>
              <a:buNone/>
            </a:pPr>
            <a:r>
              <a:rPr lang="it-IT" sz="2400" smtClean="0">
                <a:latin typeface="Comic Sans MS" pitchFamily="66" charset="0"/>
                <a:sym typeface="Symbol" pitchFamily="18" charset="2"/>
              </a:rPr>
              <a:t>D</a:t>
            </a:r>
            <a:r>
              <a:rPr lang="it-IT" sz="2400" baseline="-25000" smtClean="0">
                <a:latin typeface="Comic Sans MS" pitchFamily="66" charset="0"/>
                <a:sym typeface="Symbol" pitchFamily="18" charset="2"/>
              </a:rPr>
              <a:t>2</a:t>
            </a:r>
            <a:r>
              <a:rPr lang="it-IT" sz="2400" smtClean="0">
                <a:latin typeface="Comic Sans MS" pitchFamily="66" charset="0"/>
                <a:sym typeface="Symbol" pitchFamily="18" charset="2"/>
              </a:rPr>
              <a:t> e D</a:t>
            </a:r>
            <a:r>
              <a:rPr lang="it-IT" sz="2400" baseline="-25000" smtClean="0">
                <a:latin typeface="Comic Sans MS" pitchFamily="66" charset="0"/>
                <a:sym typeface="Symbol" pitchFamily="18" charset="2"/>
              </a:rPr>
              <a:t>3</a:t>
            </a:r>
            <a:r>
              <a:rPr lang="it-IT" sz="2400" smtClean="0">
                <a:latin typeface="Comic Sans MS" pitchFamily="66" charset="0"/>
                <a:sym typeface="Symbol" pitchFamily="18" charset="2"/>
              </a:rPr>
              <a:t> per diventare attive vengono idrossilate nel fegato e poi nel rene, nella forma diidrossilata controllano il metabolismo del Ca, inducendo la sintesi di speciali proteine e modulando la risposta cellulare (come gli ormoni). </a:t>
            </a:r>
          </a:p>
          <a:p>
            <a:pPr algn="just" eaLnBrk="1" hangingPunct="1">
              <a:lnSpc>
                <a:spcPct val="90000"/>
              </a:lnSpc>
              <a:buFont typeface="Wingdings" pitchFamily="2" charset="2"/>
              <a:buNone/>
            </a:pPr>
            <a:r>
              <a:rPr lang="it-IT" sz="2400" smtClean="0">
                <a:latin typeface="Comic Sans MS" pitchFamily="66" charset="0"/>
                <a:sym typeface="Symbol" pitchFamily="18" charset="2"/>
              </a:rPr>
              <a:t>Contribuiscono a rendere disponibile + Ca possibile e maggiore fosfato ottimali per la deposizione di idrossiapatite matrice inorganica delle ossa.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865313" y="0"/>
            <a:ext cx="6172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838200" y="620713"/>
            <a:ext cx="9064625" cy="6484937"/>
          </a:xfrm>
          <a:prstGeom prst="rect">
            <a:avLst/>
          </a:prstGeom>
          <a:noFill/>
          <a:ln w="9525">
            <a:noFill/>
            <a:miter lim="800000"/>
            <a:headEnd/>
            <a:tailEnd/>
          </a:ln>
        </p:spPr>
        <p:txBody>
          <a:bodyPr>
            <a:spAutoFit/>
          </a:bodyPr>
          <a:lstStyle/>
          <a:p>
            <a:pPr marL="263525" indent="-263525" algn="just">
              <a:tabLst>
                <a:tab pos="263525" algn="l"/>
              </a:tabLst>
            </a:pPr>
            <a:r>
              <a:rPr lang="it-IT"/>
              <a:t>La vit. D interviene:</a:t>
            </a:r>
          </a:p>
          <a:p>
            <a:pPr marL="263525" indent="-263525" algn="just">
              <a:buFont typeface="Wingdings" pitchFamily="2" charset="2"/>
              <a:buChar char="v"/>
              <a:tabLst>
                <a:tab pos="263525" algn="l"/>
              </a:tabLst>
            </a:pPr>
            <a:r>
              <a:rPr lang="it-IT"/>
              <a:t>nella mucosa intestinale </a:t>
            </a:r>
            <a:r>
              <a:rPr lang="it-IT">
                <a:sym typeface="Symbol" pitchFamily="18" charset="2"/>
              </a:rPr>
              <a:t>  agevola assorbimento e trasporto di Ca ( e fosfato) nel sangue</a:t>
            </a:r>
          </a:p>
          <a:p>
            <a:pPr marL="263525" indent="-263525">
              <a:buFont typeface="Wingdings" pitchFamily="2" charset="2"/>
              <a:buChar char="v"/>
              <a:tabLst>
                <a:tab pos="263525" algn="l"/>
              </a:tabLst>
            </a:pPr>
            <a:r>
              <a:rPr lang="it-IT">
                <a:sym typeface="Symbol" pitchFamily="18" charset="2"/>
              </a:rPr>
              <a:t>nel rene  facilita il riassorbimento tubulare di Ca e P</a:t>
            </a:r>
          </a:p>
          <a:p>
            <a:pPr marL="263525" indent="-263525">
              <a:buFont typeface="Wingdings" pitchFamily="2" charset="2"/>
              <a:buChar char="v"/>
              <a:tabLst>
                <a:tab pos="263525" algn="l"/>
              </a:tabLst>
            </a:pPr>
            <a:r>
              <a:rPr lang="it-IT">
                <a:sym typeface="Symbol" pitchFamily="18" charset="2"/>
              </a:rPr>
              <a:t>nell’osso  favorisce la rimozione del Ca ne mantiene stabile il livello ematico.</a:t>
            </a:r>
          </a:p>
          <a:p>
            <a:pPr marL="263525" indent="-263525">
              <a:buFont typeface="Wingdings" pitchFamily="2" charset="2"/>
              <a:buChar char="v"/>
              <a:tabLst>
                <a:tab pos="263525" algn="l"/>
              </a:tabLst>
            </a:pPr>
            <a:endParaRPr lang="it-IT">
              <a:sym typeface="Symbol" pitchFamily="18" charset="2"/>
            </a:endParaRPr>
          </a:p>
          <a:p>
            <a:pPr marL="263525" indent="-263525">
              <a:tabLst>
                <a:tab pos="263525" algn="l"/>
              </a:tabLst>
            </a:pPr>
            <a:endParaRPr lang="it-IT">
              <a:sym typeface="Symbol" pitchFamily="18" charset="2"/>
            </a:endParaRPr>
          </a:p>
          <a:p>
            <a:pPr marL="263525" indent="-263525">
              <a:tabLst>
                <a:tab pos="263525" algn="l"/>
              </a:tabLst>
            </a:pPr>
            <a:r>
              <a:rPr lang="it-IT">
                <a:sym typeface="Symbol" pitchFamily="18" charset="2"/>
              </a:rPr>
              <a:t>Si accumula principalmente nel fegato, ma anche nei muscoli e tessuto adiposo</a:t>
            </a:r>
          </a:p>
          <a:p>
            <a:pPr marL="263525" indent="-263525">
              <a:tabLst>
                <a:tab pos="263525" algn="l"/>
              </a:tabLst>
            </a:pPr>
            <a:endParaRPr lang="it-IT">
              <a:sym typeface="Symbol" pitchFamily="18" charset="2"/>
            </a:endParaRPr>
          </a:p>
          <a:p>
            <a:pPr marL="263525" indent="-263525">
              <a:tabLst>
                <a:tab pos="263525" algn="l"/>
              </a:tabLst>
            </a:pPr>
            <a:r>
              <a:rPr lang="it-IT">
                <a:sym typeface="Symbol" pitchFamily="18" charset="2"/>
              </a:rPr>
              <a:t>Fabbisogno nell’adulto 2.5 mg/die per l’adulto</a:t>
            </a:r>
          </a:p>
          <a:p>
            <a:pPr marL="263525" indent="-263525">
              <a:tabLst>
                <a:tab pos="263525" algn="l"/>
              </a:tabLst>
            </a:pPr>
            <a:endParaRPr lang="it-IT">
              <a:sym typeface="Symbol" pitchFamily="18" charset="2"/>
            </a:endParaRPr>
          </a:p>
          <a:p>
            <a:pPr marL="263525" indent="-263525">
              <a:tabLst>
                <a:tab pos="263525" algn="l"/>
              </a:tabLst>
            </a:pPr>
            <a:r>
              <a:rPr lang="it-IT" sz="2800">
                <a:sym typeface="Symbol" pitchFamily="18" charset="2"/>
              </a:rPr>
              <a:t>Carenza di vit D deficiente mineralizzazione dell’osso  osteomalacia nell’adulto e rachitismo nel bambino</a:t>
            </a:r>
          </a:p>
          <a:p>
            <a:pPr marL="263525" indent="-263525">
              <a:buFontTx/>
              <a:buChar char="•"/>
              <a:tabLst>
                <a:tab pos="263525" algn="l"/>
              </a:tabLst>
            </a:pPr>
            <a:endParaRPr lang="it-IT">
              <a:sym typeface="Symbol" pitchFamily="18" charset="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1676400" y="0"/>
            <a:ext cx="6372225" cy="650875"/>
          </a:xfrm>
          <a:prstGeom prst="rect">
            <a:avLst/>
          </a:prstGeom>
          <a:noFill/>
          <a:ln w="9525">
            <a:noFill/>
            <a:miter lim="800000"/>
            <a:headEnd/>
            <a:tailEnd/>
          </a:ln>
        </p:spPr>
        <p:txBody>
          <a:bodyPr wrap="none"/>
          <a:lstStyle/>
          <a:p>
            <a:pPr algn="ctr"/>
            <a:r>
              <a:rPr lang="it-IT" sz="3600">
                <a:solidFill>
                  <a:schemeClr val="tx2"/>
                </a:solidFill>
              </a:rPr>
              <a:t>VITAMINA E</a:t>
            </a:r>
          </a:p>
        </p:txBody>
      </p:sp>
      <p:sp>
        <p:nvSpPr>
          <p:cNvPr id="21507" name="Rectangle 6"/>
          <p:cNvSpPr>
            <a:spLocks noChangeArrowheads="1"/>
          </p:cNvSpPr>
          <p:nvPr/>
        </p:nvSpPr>
        <p:spPr bwMode="auto">
          <a:xfrm>
            <a:off x="342900" y="1844675"/>
            <a:ext cx="6242050" cy="2994025"/>
          </a:xfrm>
          <a:prstGeom prst="rect">
            <a:avLst/>
          </a:prstGeom>
          <a:noFill/>
          <a:ln w="9525">
            <a:noFill/>
            <a:miter lim="800000"/>
            <a:headEnd/>
            <a:tailEnd/>
          </a:ln>
        </p:spPr>
        <p:txBody>
          <a:bodyPr wrap="none"/>
          <a:lstStyle/>
          <a:p>
            <a:pPr marL="622300" indent="-622300">
              <a:lnSpc>
                <a:spcPct val="91000"/>
              </a:lnSpc>
              <a:buClr>
                <a:srgbClr val="804000"/>
              </a:buClr>
              <a:buFont typeface="Times New Roman" pitchFamily="18" charset="0"/>
              <a:buNone/>
              <a:tabLst>
                <a:tab pos="417513" algn="r"/>
              </a:tabLst>
            </a:pPr>
            <a:endParaRPr lang="it-IT">
              <a:latin typeface="Arial" charset="0"/>
            </a:endParaRPr>
          </a:p>
        </p:txBody>
      </p:sp>
      <p:sp>
        <p:nvSpPr>
          <p:cNvPr id="20484" name="Text Box 21"/>
          <p:cNvSpPr txBox="1">
            <a:spLocks noChangeArrowheads="1"/>
          </p:cNvSpPr>
          <p:nvPr/>
        </p:nvSpPr>
        <p:spPr bwMode="auto">
          <a:xfrm>
            <a:off x="919163" y="620713"/>
            <a:ext cx="8645525" cy="4154487"/>
          </a:xfrm>
          <a:prstGeom prst="rect">
            <a:avLst/>
          </a:prstGeom>
          <a:noFill/>
          <a:ln w="9525">
            <a:noFill/>
            <a:miter lim="800000"/>
            <a:headEnd/>
            <a:tailEnd/>
          </a:ln>
        </p:spPr>
        <p:txBody>
          <a:bodyPr>
            <a:spAutoFit/>
          </a:bodyPr>
          <a:lstStyle/>
          <a:p>
            <a:pPr algn="just"/>
            <a:r>
              <a:rPr lang="it-IT"/>
              <a:t>Detta tocoferolo per gli effetti antisterili sui ratti, composti di natura isoprenoide con catena laterale satura, li differenziano i diversi radicali metilici sul nucleo.</a:t>
            </a:r>
          </a:p>
          <a:p>
            <a:r>
              <a:rPr lang="it-IT">
                <a:latin typeface="Symbol" pitchFamily="18" charset="2"/>
              </a:rPr>
              <a:t>a</a:t>
            </a:r>
            <a:r>
              <a:rPr lang="it-IT"/>
              <a:t>-tocoferolo </a:t>
            </a:r>
            <a:r>
              <a:rPr lang="it-IT">
                <a:sym typeface="Symbol" pitchFamily="18" charset="2"/>
              </a:rPr>
              <a:t> più comune e attiva  </a:t>
            </a:r>
            <a:r>
              <a:rPr lang="it-IT">
                <a:latin typeface="Symbol" pitchFamily="18" charset="2"/>
                <a:sym typeface="Symbol" pitchFamily="18" charset="2"/>
              </a:rPr>
              <a:t>b,g, d</a:t>
            </a:r>
            <a:r>
              <a:rPr lang="it-IT">
                <a:sym typeface="Symbol" pitchFamily="18" charset="2"/>
              </a:rPr>
              <a:t>-tocoferolo  attività + ridotta</a:t>
            </a:r>
          </a:p>
          <a:p>
            <a:r>
              <a:rPr lang="it-IT">
                <a:sym typeface="Symbol" pitchFamily="18" charset="2"/>
              </a:rPr>
              <a:t>Provengono dal mondo vegetale da germe di semi di cereali, semi oleosi e rispettivi oli, ortaggi a foglia larga.</a:t>
            </a:r>
          </a:p>
          <a:p>
            <a:pPr algn="just"/>
            <a:r>
              <a:rPr lang="it-IT">
                <a:sym typeface="Symbol" pitchFamily="18" charset="2"/>
              </a:rPr>
              <a:t>Assunti sotto forma di esteri vengono idrolizzati nell’intestino tenue, per l’assorbimento sono necessari i sali biliari. Sono veicolati nel sangue da </a:t>
            </a:r>
            <a:r>
              <a:rPr lang="it-IT">
                <a:latin typeface="Symbol" pitchFamily="18" charset="2"/>
                <a:sym typeface="Symbol" pitchFamily="18" charset="2"/>
              </a:rPr>
              <a:t>b</a:t>
            </a:r>
            <a:r>
              <a:rPr lang="it-IT">
                <a:sym typeface="Symbol" pitchFamily="18" charset="2"/>
              </a:rPr>
              <a:t>-lipoproteine (LDL) e immagazzinati nel fegato.</a:t>
            </a:r>
          </a:p>
        </p:txBody>
      </p:sp>
      <p:pic>
        <p:nvPicPr>
          <p:cNvPr id="20485" name="Picture 22"/>
          <p:cNvPicPr>
            <a:picLocks noChangeAspect="1" noChangeArrowheads="1"/>
          </p:cNvPicPr>
          <p:nvPr/>
        </p:nvPicPr>
        <p:blipFill>
          <a:blip r:embed="rId2" cstate="print"/>
          <a:srcRect/>
          <a:stretch>
            <a:fillRect/>
          </a:stretch>
        </p:blipFill>
        <p:spPr bwMode="auto">
          <a:xfrm>
            <a:off x="1371600" y="5054600"/>
            <a:ext cx="8078788" cy="1803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Effect transition="in" filter="box(in)">
                                      <p:cBhvr>
                                        <p:cTn id="7" dur="500"/>
                                        <p:tgtEl>
                                          <p:spTgt spid="204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484">
                                            <p:txEl>
                                              <p:pRg st="1" end="1"/>
                                            </p:txEl>
                                          </p:spTgt>
                                        </p:tgtEl>
                                        <p:attrNameLst>
                                          <p:attrName>style.visibility</p:attrName>
                                        </p:attrNameLst>
                                      </p:cBhvr>
                                      <p:to>
                                        <p:strVal val="visible"/>
                                      </p:to>
                                    </p:set>
                                    <p:animEffect transition="in" filter="box(in)">
                                      <p:cBhvr>
                                        <p:cTn id="12" dur="500"/>
                                        <p:tgtEl>
                                          <p:spTgt spid="204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0484">
                                            <p:txEl>
                                              <p:pRg st="2" end="2"/>
                                            </p:txEl>
                                          </p:spTgt>
                                        </p:tgtEl>
                                        <p:attrNameLst>
                                          <p:attrName>style.visibility</p:attrName>
                                        </p:attrNameLst>
                                      </p:cBhvr>
                                      <p:to>
                                        <p:strVal val="visible"/>
                                      </p:to>
                                    </p:set>
                                    <p:animEffect transition="in" filter="box(in)">
                                      <p:cBhvr>
                                        <p:cTn id="17" dur="500"/>
                                        <p:tgtEl>
                                          <p:spTgt spid="2048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0484">
                                            <p:txEl>
                                              <p:pRg st="3" end="3"/>
                                            </p:txEl>
                                          </p:spTgt>
                                        </p:tgtEl>
                                        <p:attrNameLst>
                                          <p:attrName>style.visibility</p:attrName>
                                        </p:attrNameLst>
                                      </p:cBhvr>
                                      <p:to>
                                        <p:strVal val="visible"/>
                                      </p:to>
                                    </p:set>
                                    <p:animEffect transition="in" filter="box(in)">
                                      <p:cBhvr>
                                        <p:cTn id="22" dur="500"/>
                                        <p:tgtEl>
                                          <p:spTgt spid="2048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0485"/>
                                        </p:tgtEl>
                                        <p:attrNameLst>
                                          <p:attrName>style.visibility</p:attrName>
                                        </p:attrNameLst>
                                      </p:cBhvr>
                                      <p:to>
                                        <p:strVal val="visible"/>
                                      </p:to>
                                    </p:set>
                                    <p:animEffect transition="in" filter="box(in)">
                                      <p:cBhvr>
                                        <p:cTn id="27"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08050" y="620713"/>
            <a:ext cx="8994775" cy="855662"/>
          </a:xfrm>
        </p:spPr>
        <p:txBody>
          <a:bodyPr/>
          <a:lstStyle/>
          <a:p>
            <a:pPr algn="ctr" eaLnBrk="1" hangingPunct="1"/>
            <a:r>
              <a:rPr lang="it-IT" smtClean="0">
                <a:latin typeface="Comic Sans MS" pitchFamily="66" charset="0"/>
              </a:rPr>
              <a:t>Vitamine</a:t>
            </a:r>
            <a:br>
              <a:rPr lang="it-IT" smtClean="0">
                <a:latin typeface="Comic Sans MS" pitchFamily="66" charset="0"/>
              </a:rPr>
            </a:br>
            <a:r>
              <a:rPr lang="it-IT" sz="2400" smtClean="0">
                <a:latin typeface="Comic Sans MS" pitchFamily="66" charset="0"/>
              </a:rPr>
              <a:t>sostanze organiche necessarie giornalmente (ordine di mg) da assumere dall’ambiente per organismi incapaci di sintetizzarle</a:t>
            </a:r>
            <a:r>
              <a:rPr lang="it-IT" smtClean="0">
                <a:latin typeface="Comic Sans MS" pitchFamily="66" charset="0"/>
              </a:rPr>
              <a:t/>
            </a:r>
            <a:br>
              <a:rPr lang="it-IT" smtClean="0">
                <a:latin typeface="Comic Sans MS" pitchFamily="66" charset="0"/>
              </a:rPr>
            </a:br>
            <a:endParaRPr lang="it-IT" smtClean="0">
              <a:latin typeface="Comic Sans MS" pitchFamily="66" charset="0"/>
            </a:endParaRPr>
          </a:p>
        </p:txBody>
      </p:sp>
      <p:sp>
        <p:nvSpPr>
          <p:cNvPr id="3075" name="Rectangle 3"/>
          <p:cNvSpPr>
            <a:spLocks noGrp="1" noChangeArrowheads="1"/>
          </p:cNvSpPr>
          <p:nvPr>
            <p:ph type="body" idx="1"/>
          </p:nvPr>
        </p:nvSpPr>
        <p:spPr>
          <a:xfrm>
            <a:off x="990600" y="1557338"/>
            <a:ext cx="7921625" cy="3600450"/>
          </a:xfrm>
        </p:spPr>
        <p:txBody>
          <a:bodyPr/>
          <a:lstStyle/>
          <a:p>
            <a:pPr eaLnBrk="1" hangingPunct="1">
              <a:lnSpc>
                <a:spcPct val="70000"/>
              </a:lnSpc>
              <a:buFont typeface="Wingdings" pitchFamily="2" charset="2"/>
              <a:buNone/>
            </a:pPr>
            <a:r>
              <a:rPr lang="it-IT" sz="2400" smtClean="0">
                <a:latin typeface="Comic Sans MS" pitchFamily="66" charset="0"/>
              </a:rPr>
              <a:t>Indispensabili per la vita nella crescita, integrità strutturale della cellula e regolarità dei processi metabolici</a:t>
            </a:r>
          </a:p>
          <a:p>
            <a:pPr eaLnBrk="1" hangingPunct="1">
              <a:lnSpc>
                <a:spcPct val="70000"/>
              </a:lnSpc>
            </a:pPr>
            <a:endParaRPr lang="it-IT" sz="2400" smtClean="0">
              <a:latin typeface="Comic Sans MS" pitchFamily="66" charset="0"/>
            </a:endParaRPr>
          </a:p>
          <a:p>
            <a:pPr eaLnBrk="1" hangingPunct="1">
              <a:lnSpc>
                <a:spcPct val="70000"/>
              </a:lnSpc>
            </a:pPr>
            <a:r>
              <a:rPr lang="it-IT" sz="2400" smtClean="0">
                <a:latin typeface="Comic Sans MS" pitchFamily="66" charset="0"/>
              </a:rPr>
              <a:t>Prive di valore energetico</a:t>
            </a:r>
          </a:p>
          <a:p>
            <a:pPr eaLnBrk="1" hangingPunct="1">
              <a:lnSpc>
                <a:spcPct val="70000"/>
              </a:lnSpc>
            </a:pPr>
            <a:r>
              <a:rPr lang="it-IT" sz="2400" smtClean="0">
                <a:latin typeface="Comic Sans MS" pitchFamily="66" charset="0"/>
              </a:rPr>
              <a:t>Composizione molecolare semplice</a:t>
            </a:r>
          </a:p>
          <a:p>
            <a:pPr eaLnBrk="1" hangingPunct="1">
              <a:lnSpc>
                <a:spcPct val="70000"/>
              </a:lnSpc>
            </a:pPr>
            <a:r>
              <a:rPr lang="it-IT" sz="2400" smtClean="0">
                <a:latin typeface="Comic Sans MS" pitchFamily="66" charset="0"/>
              </a:rPr>
              <a:t>Azione a dosi minime (1-100 mg/die)</a:t>
            </a:r>
          </a:p>
          <a:p>
            <a:pPr eaLnBrk="1" hangingPunct="1">
              <a:lnSpc>
                <a:spcPct val="70000"/>
              </a:lnSpc>
            </a:pPr>
            <a:r>
              <a:rPr lang="it-IT" sz="2400" smtClean="0">
                <a:latin typeface="Comic Sans MS" pitchFamily="66" charset="0"/>
              </a:rPr>
              <a:t>Essenziali</a:t>
            </a:r>
          </a:p>
          <a:p>
            <a:pPr eaLnBrk="1" hangingPunct="1">
              <a:lnSpc>
                <a:spcPct val="70000"/>
              </a:lnSpc>
            </a:pPr>
            <a:r>
              <a:rPr lang="it-IT" sz="2400" smtClean="0">
                <a:latin typeface="Comic Sans MS" pitchFamily="66" charset="0"/>
              </a:rPr>
              <a:t>Specificità di azione</a:t>
            </a:r>
          </a:p>
          <a:p>
            <a:pPr eaLnBrk="1" hangingPunct="1">
              <a:lnSpc>
                <a:spcPct val="70000"/>
              </a:lnSpc>
              <a:buFont typeface="Wingdings" pitchFamily="2" charset="2"/>
              <a:buNone/>
            </a:pPr>
            <a:endParaRPr lang="it-IT" sz="2400" smtClean="0">
              <a:latin typeface="Comic Sans MS" pitchFamily="66" charset="0"/>
            </a:endParaRPr>
          </a:p>
          <a:p>
            <a:pPr eaLnBrk="1" hangingPunct="1">
              <a:lnSpc>
                <a:spcPct val="70000"/>
              </a:lnSpc>
              <a:buFont typeface="Wingdings" pitchFamily="2" charset="2"/>
              <a:buNone/>
            </a:pPr>
            <a:r>
              <a:rPr lang="it-IT" sz="2400" b="1" smtClean="0">
                <a:latin typeface="Comic Sans MS" pitchFamily="66" charset="0"/>
              </a:rPr>
              <a:t>Sono quasi tutte fornite all’uomo dalle piante ed hanno spesso azioni comuni</a:t>
            </a:r>
          </a:p>
          <a:p>
            <a:pPr eaLnBrk="1" hangingPunct="1">
              <a:lnSpc>
                <a:spcPct val="70000"/>
              </a:lnSpc>
              <a:buFont typeface="Wingdings" pitchFamily="2" charset="2"/>
              <a:buNone/>
            </a:pPr>
            <a:endParaRPr lang="it-IT" sz="2400" b="1" smtClean="0">
              <a:latin typeface="Comic Sans MS" pitchFamily="66" charset="0"/>
            </a:endParaRPr>
          </a:p>
          <a:p>
            <a:pPr eaLnBrk="1" hangingPunct="1">
              <a:lnSpc>
                <a:spcPct val="70000"/>
              </a:lnSpc>
              <a:buFont typeface="Wingdings" pitchFamily="2" charset="2"/>
              <a:buNone/>
            </a:pPr>
            <a:r>
              <a:rPr lang="it-IT" sz="2400" b="1" smtClean="0">
                <a:latin typeface="Comic Sans MS" pitchFamily="66" charset="0"/>
              </a:rPr>
              <a:t>Esistono anche sostanze </a:t>
            </a:r>
            <a:r>
              <a:rPr lang="it-IT" sz="2400" b="1" i="1" smtClean="0">
                <a:latin typeface="Comic Sans MS" pitchFamily="66" charset="0"/>
              </a:rPr>
              <a:t>border-line </a:t>
            </a:r>
            <a:r>
              <a:rPr lang="it-IT" sz="2400" b="1" smtClean="0">
                <a:latin typeface="Comic Sans MS" pitchFamily="66" charset="0"/>
              </a:rPr>
              <a:t>come la colina o l’inositolo che non sono vitamine, ma possono avere effetti positivi sulla salute umana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075">
                                            <p:txEl>
                                              <p:pRg st="0" end="0"/>
                                            </p:txEl>
                                          </p:spTgt>
                                        </p:tgtEl>
                                        <p:attrNameLst>
                                          <p:attrName>style.visibility</p:attrName>
                                        </p:attrNameLst>
                                      </p:cBhvr>
                                      <p:to>
                                        <p:strVal val="visible"/>
                                      </p:to>
                                    </p:set>
                                    <p:animEffect transition="in" filter="box(in)">
                                      <p:cBhvr>
                                        <p:cTn id="12" dur="500"/>
                                        <p:tgtEl>
                                          <p:spTgt spid="30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ox(in)">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box(in)">
                                      <p:cBhvr>
                                        <p:cTn id="22" dur="500"/>
                                        <p:tgtEl>
                                          <p:spTgt spid="30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075">
                                            <p:txEl>
                                              <p:pRg st="4" end="4"/>
                                            </p:txEl>
                                          </p:spTgt>
                                        </p:tgtEl>
                                        <p:attrNameLst>
                                          <p:attrName>style.visibility</p:attrName>
                                        </p:attrNameLst>
                                      </p:cBhvr>
                                      <p:to>
                                        <p:strVal val="visible"/>
                                      </p:to>
                                    </p:set>
                                    <p:animEffect transition="in" filter="box(in)">
                                      <p:cBhvr>
                                        <p:cTn id="27" dur="500"/>
                                        <p:tgtEl>
                                          <p:spTgt spid="307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075">
                                            <p:txEl>
                                              <p:pRg st="5" end="5"/>
                                            </p:txEl>
                                          </p:spTgt>
                                        </p:tgtEl>
                                        <p:attrNameLst>
                                          <p:attrName>style.visibility</p:attrName>
                                        </p:attrNameLst>
                                      </p:cBhvr>
                                      <p:to>
                                        <p:strVal val="visible"/>
                                      </p:to>
                                    </p:set>
                                    <p:animEffect transition="in" filter="box(in)">
                                      <p:cBhvr>
                                        <p:cTn id="32" dur="500"/>
                                        <p:tgtEl>
                                          <p:spTgt spid="307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075">
                                            <p:txEl>
                                              <p:pRg st="6" end="6"/>
                                            </p:txEl>
                                          </p:spTgt>
                                        </p:tgtEl>
                                        <p:attrNameLst>
                                          <p:attrName>style.visibility</p:attrName>
                                        </p:attrNameLst>
                                      </p:cBhvr>
                                      <p:to>
                                        <p:strVal val="visible"/>
                                      </p:to>
                                    </p:set>
                                    <p:animEffect transition="in" filter="box(in)">
                                      <p:cBhvr>
                                        <p:cTn id="37" dur="500"/>
                                        <p:tgtEl>
                                          <p:spTgt spid="307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075">
                                            <p:txEl>
                                              <p:pRg st="8" end="8"/>
                                            </p:txEl>
                                          </p:spTgt>
                                        </p:tgtEl>
                                        <p:attrNameLst>
                                          <p:attrName>style.visibility</p:attrName>
                                        </p:attrNameLst>
                                      </p:cBhvr>
                                      <p:to>
                                        <p:strVal val="visible"/>
                                      </p:to>
                                    </p:set>
                                    <p:animEffect transition="in" filter="box(in)">
                                      <p:cBhvr>
                                        <p:cTn id="42" dur="500"/>
                                        <p:tgtEl>
                                          <p:spTgt spid="307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075">
                                            <p:txEl>
                                              <p:pRg st="10" end="10"/>
                                            </p:txEl>
                                          </p:spTgt>
                                        </p:tgtEl>
                                        <p:attrNameLst>
                                          <p:attrName>style.visibility</p:attrName>
                                        </p:attrNameLst>
                                      </p:cBhvr>
                                      <p:to>
                                        <p:strVal val="visible"/>
                                      </p:to>
                                    </p:set>
                                    <p:animEffect transition="in" filter="box(in)">
                                      <p:cBhvr>
                                        <p:cTn id="47" dur="500"/>
                                        <p:tgtEl>
                                          <p:spTgt spid="307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1063625" y="115888"/>
            <a:ext cx="8839200" cy="6497637"/>
          </a:xfrm>
          <a:prstGeom prst="rect">
            <a:avLst/>
          </a:prstGeom>
          <a:noFill/>
          <a:ln w="9525">
            <a:noFill/>
            <a:miter lim="800000"/>
            <a:headEnd/>
            <a:tailEnd/>
          </a:ln>
        </p:spPr>
        <p:txBody>
          <a:bodyPr>
            <a:spAutoFit/>
          </a:bodyPr>
          <a:lstStyle/>
          <a:p>
            <a:pPr algn="just"/>
            <a:r>
              <a:rPr lang="it-IT" sz="2800">
                <a:sym typeface="Symbol" pitchFamily="18" charset="2"/>
              </a:rPr>
              <a:t>E’ insolubile in H</a:t>
            </a:r>
            <a:r>
              <a:rPr lang="it-IT" sz="2800" baseline="-25000">
                <a:sym typeface="Symbol" pitchFamily="18" charset="2"/>
              </a:rPr>
              <a:t>2</a:t>
            </a:r>
            <a:r>
              <a:rPr lang="it-IT" sz="2800">
                <a:sym typeface="Symbol" pitchFamily="18" charset="2"/>
              </a:rPr>
              <a:t>O ma solubile in oli e grassi, stabile al calore e variazioni di pH purchè in assenza di O</a:t>
            </a:r>
            <a:r>
              <a:rPr lang="it-IT" sz="2800" baseline="-25000">
                <a:sym typeface="Symbol" pitchFamily="18" charset="2"/>
              </a:rPr>
              <a:t>2</a:t>
            </a:r>
            <a:r>
              <a:rPr lang="it-IT" sz="2800">
                <a:sym typeface="Symbol" pitchFamily="18" charset="2"/>
              </a:rPr>
              <a:t>. L’ossigeno la degrada in presenza di sali di Fe e Cu, luce e alcali. Congelata in presenza di grassi insaturi perde lentamente l’attività.</a:t>
            </a:r>
          </a:p>
          <a:p>
            <a:pPr algn="just"/>
            <a:endParaRPr lang="it-IT" sz="2800">
              <a:sym typeface="Symbol" pitchFamily="18" charset="2"/>
            </a:endParaRPr>
          </a:p>
          <a:p>
            <a:pPr algn="just"/>
            <a:r>
              <a:rPr lang="it-IT" sz="2800">
                <a:sym typeface="Symbol" pitchFamily="18" charset="2"/>
              </a:rPr>
              <a:t>Possiede proprietà antiossidanti soprattutto a carico delle strutture lipidiche, salvando la perossidazione degli ac. grassi insaturi innescata da radicali liberi (azione sinergica col Se).</a:t>
            </a:r>
          </a:p>
          <a:p>
            <a:pPr algn="just"/>
            <a:r>
              <a:rPr lang="it-IT" sz="2800">
                <a:sym typeface="Symbol" pitchFamily="18" charset="2"/>
              </a:rPr>
              <a:t>Il suo contenuto nei cibi varia in relazione del tempo intercorso tra raccolta, trattamento, immagazzinamento e preparazione degli alimenti.</a:t>
            </a:r>
          </a:p>
          <a:p>
            <a:pPr algn="just"/>
            <a:r>
              <a:rPr lang="it-IT" sz="2800">
                <a:sym typeface="Symbol" pitchFamily="18" charset="2"/>
              </a:rPr>
              <a:t>I prodotti più ricchi di vit E sono gli oli di semi vegetali.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box(in)">
                                      <p:cBhvr>
                                        <p:cTn id="7" dur="500"/>
                                        <p:tgtEl>
                                          <p:spTgt spid="215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06">
                                            <p:txEl>
                                              <p:pRg st="2" end="2"/>
                                            </p:txEl>
                                          </p:spTgt>
                                        </p:tgtEl>
                                        <p:attrNameLst>
                                          <p:attrName>style.visibility</p:attrName>
                                        </p:attrNameLst>
                                      </p:cBhvr>
                                      <p:to>
                                        <p:strVal val="visible"/>
                                      </p:to>
                                    </p:set>
                                    <p:animEffect transition="in" filter="box(in)">
                                      <p:cBhvr>
                                        <p:cTn id="12" dur="500"/>
                                        <p:tgtEl>
                                          <p:spTgt spid="2150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06">
                                            <p:txEl>
                                              <p:pRg st="3" end="3"/>
                                            </p:txEl>
                                          </p:spTgt>
                                        </p:tgtEl>
                                        <p:attrNameLst>
                                          <p:attrName>style.visibility</p:attrName>
                                        </p:attrNameLst>
                                      </p:cBhvr>
                                      <p:to>
                                        <p:strVal val="visible"/>
                                      </p:to>
                                    </p:set>
                                    <p:animEffect transition="in" filter="box(in)">
                                      <p:cBhvr>
                                        <p:cTn id="17" dur="500"/>
                                        <p:tgtEl>
                                          <p:spTgt spid="2150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1506">
                                            <p:txEl>
                                              <p:pRg st="4" end="4"/>
                                            </p:txEl>
                                          </p:spTgt>
                                        </p:tgtEl>
                                        <p:attrNameLst>
                                          <p:attrName>style.visibility</p:attrName>
                                        </p:attrNameLst>
                                      </p:cBhvr>
                                      <p:to>
                                        <p:strVal val="visible"/>
                                      </p:to>
                                    </p:set>
                                    <p:animEffect transition="in" filter="box(in)">
                                      <p:cBhvr>
                                        <p:cTn id="22" dur="500"/>
                                        <p:tgtEl>
                                          <p:spTgt spid="2150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143000" y="228600"/>
            <a:ext cx="8759825" cy="7294563"/>
          </a:xfrm>
          <a:prstGeom prst="rect">
            <a:avLst/>
          </a:prstGeom>
          <a:noFill/>
          <a:ln w="9525">
            <a:noFill/>
            <a:miter lim="800000"/>
            <a:headEnd/>
            <a:tailEnd/>
          </a:ln>
        </p:spPr>
        <p:txBody>
          <a:bodyPr>
            <a:spAutoFit/>
          </a:bodyPr>
          <a:lstStyle/>
          <a:p>
            <a:pPr algn="just"/>
            <a:r>
              <a:rPr lang="it-IT">
                <a:sym typeface="Symbol" pitchFamily="18" charset="2"/>
              </a:rPr>
              <a:t>Favorisce la sintesi dell’eme e proteine emiche, aumenta la resistenza alle infezioni, azione protettiva per i tumori come “scavenger” di radicali liberi </a:t>
            </a:r>
            <a:r>
              <a:rPr lang="it-IT" b="1">
                <a:sym typeface="Symbol" pitchFamily="18" charset="2"/>
              </a:rPr>
              <a:t></a:t>
            </a:r>
            <a:r>
              <a:rPr lang="it-IT">
                <a:sym typeface="Symbol" pitchFamily="18" charset="2"/>
              </a:rPr>
              <a:t>specie chimiche con e- spaiati. </a:t>
            </a:r>
          </a:p>
          <a:p>
            <a:pPr algn="just"/>
            <a:r>
              <a:rPr lang="it-IT">
                <a:sym typeface="Symbol" pitchFamily="18" charset="2"/>
              </a:rPr>
              <a:t>Radicali liberi pericolosi:</a:t>
            </a:r>
          </a:p>
          <a:p>
            <a:pPr>
              <a:spcBef>
                <a:spcPct val="50000"/>
              </a:spcBef>
              <a:buFontTx/>
              <a:buChar char="•"/>
            </a:pPr>
            <a:r>
              <a:rPr lang="it-IT">
                <a:sym typeface="Symbol" pitchFamily="18" charset="2"/>
              </a:rPr>
              <a:t>O</a:t>
            </a:r>
            <a:r>
              <a:rPr lang="it-IT" baseline="-25000">
                <a:sym typeface="Symbol" pitchFamily="18" charset="2"/>
              </a:rPr>
              <a:t>2</a:t>
            </a:r>
            <a:r>
              <a:rPr lang="it-IT" baseline="30000">
                <a:sym typeface="Symbol" pitchFamily="18" charset="2"/>
              </a:rPr>
              <a:t>.-</a:t>
            </a:r>
          </a:p>
          <a:p>
            <a:pPr>
              <a:spcBef>
                <a:spcPct val="50000"/>
              </a:spcBef>
              <a:buFontTx/>
              <a:buChar char="•"/>
            </a:pPr>
            <a:r>
              <a:rPr lang="it-IT">
                <a:sym typeface="Symbol" pitchFamily="18" charset="2"/>
              </a:rPr>
              <a:t>OH</a:t>
            </a:r>
            <a:r>
              <a:rPr lang="it-IT" baseline="30000">
                <a:sym typeface="Symbol" pitchFamily="18" charset="2"/>
              </a:rPr>
              <a:t>.</a:t>
            </a:r>
          </a:p>
          <a:p>
            <a:pPr>
              <a:spcBef>
                <a:spcPct val="50000"/>
              </a:spcBef>
            </a:pPr>
            <a:r>
              <a:rPr lang="it-IT">
                <a:sym typeface="Symbol" pitchFamily="18" charset="2"/>
              </a:rPr>
              <a:t>Nella cellule linee di difesa naturali per contrastare l’alterazione e invecchiamento cellulare da radicali liberi:</a:t>
            </a:r>
          </a:p>
          <a:p>
            <a:pPr>
              <a:spcBef>
                <a:spcPct val="50000"/>
              </a:spcBef>
              <a:buFontTx/>
              <a:buChar char="•"/>
            </a:pPr>
            <a:r>
              <a:rPr lang="it-IT">
                <a:sym typeface="Symbol" pitchFamily="18" charset="2"/>
              </a:rPr>
              <a:t>Eliminazione con reazioni enzimatiche (es SOD che trasforma O</a:t>
            </a:r>
            <a:r>
              <a:rPr lang="it-IT" baseline="-25000">
                <a:sym typeface="Symbol" pitchFamily="18" charset="2"/>
              </a:rPr>
              <a:t>2</a:t>
            </a:r>
            <a:r>
              <a:rPr lang="it-IT" baseline="30000">
                <a:sym typeface="Symbol" pitchFamily="18" charset="2"/>
              </a:rPr>
              <a:t>.-</a:t>
            </a:r>
            <a:r>
              <a:rPr lang="it-IT">
                <a:sym typeface="Symbol" pitchFamily="18" charset="2"/>
              </a:rPr>
              <a:t> in H</a:t>
            </a:r>
            <a:r>
              <a:rPr lang="it-IT" baseline="-25000">
                <a:sym typeface="Symbol" pitchFamily="18" charset="2"/>
              </a:rPr>
              <a:t>2</a:t>
            </a:r>
            <a:r>
              <a:rPr lang="it-IT">
                <a:sym typeface="Symbol" pitchFamily="18" charset="2"/>
              </a:rPr>
              <a:t>O</a:t>
            </a:r>
            <a:r>
              <a:rPr lang="it-IT" baseline="-25000">
                <a:sym typeface="Symbol" pitchFamily="18" charset="2"/>
              </a:rPr>
              <a:t>2</a:t>
            </a:r>
            <a:r>
              <a:rPr lang="it-IT">
                <a:sym typeface="Symbol" pitchFamily="18" charset="2"/>
              </a:rPr>
              <a:t> e catalasi, che catalizza   la reazione </a:t>
            </a:r>
          </a:p>
          <a:p>
            <a:pPr>
              <a:spcBef>
                <a:spcPct val="50000"/>
              </a:spcBef>
            </a:pPr>
            <a:r>
              <a:rPr lang="it-IT">
                <a:sym typeface="Symbol" pitchFamily="18" charset="2"/>
              </a:rPr>
              <a:t>H</a:t>
            </a:r>
            <a:r>
              <a:rPr lang="it-IT" baseline="-25000">
                <a:sym typeface="Symbol" pitchFamily="18" charset="2"/>
              </a:rPr>
              <a:t>2</a:t>
            </a:r>
            <a:r>
              <a:rPr lang="it-IT">
                <a:sym typeface="Symbol" pitchFamily="18" charset="2"/>
              </a:rPr>
              <a:t>O</a:t>
            </a:r>
            <a:r>
              <a:rPr lang="it-IT" baseline="-25000">
                <a:sym typeface="Symbol" pitchFamily="18" charset="2"/>
              </a:rPr>
              <a:t>2     </a:t>
            </a:r>
            <a:r>
              <a:rPr lang="it-IT" sz="3200">
                <a:sym typeface="Wingdings 3" pitchFamily="18" charset="2"/>
              </a:rPr>
              <a:t></a:t>
            </a:r>
            <a:r>
              <a:rPr lang="it-IT" sz="3200">
                <a:sym typeface="Symbol" pitchFamily="18" charset="2"/>
              </a:rPr>
              <a:t> </a:t>
            </a:r>
            <a:r>
              <a:rPr lang="it-IT" baseline="-25000">
                <a:sym typeface="Symbol" pitchFamily="18" charset="2"/>
              </a:rPr>
              <a:t> </a:t>
            </a:r>
            <a:r>
              <a:rPr lang="it-IT">
                <a:sym typeface="Symbol" pitchFamily="18" charset="2"/>
              </a:rPr>
              <a:t>O</a:t>
            </a:r>
            <a:r>
              <a:rPr lang="it-IT" baseline="-25000">
                <a:sym typeface="Symbol" pitchFamily="18" charset="2"/>
              </a:rPr>
              <a:t>2</a:t>
            </a:r>
            <a:r>
              <a:rPr lang="it-IT">
                <a:sym typeface="Symbol" pitchFamily="18" charset="2"/>
              </a:rPr>
              <a:t> +H</a:t>
            </a:r>
            <a:r>
              <a:rPr lang="it-IT" baseline="-25000">
                <a:sym typeface="Symbol" pitchFamily="18" charset="2"/>
              </a:rPr>
              <a:t>2</a:t>
            </a:r>
            <a:r>
              <a:rPr lang="it-IT">
                <a:sym typeface="Symbol" pitchFamily="18" charset="2"/>
              </a:rPr>
              <a:t>O</a:t>
            </a:r>
          </a:p>
          <a:p>
            <a:pPr>
              <a:spcBef>
                <a:spcPct val="50000"/>
              </a:spcBef>
            </a:pPr>
            <a:r>
              <a:rPr lang="it-IT">
                <a:sym typeface="Symbol" pitchFamily="18" charset="2"/>
              </a:rPr>
              <a:t>la glutatione perossidasi </a:t>
            </a:r>
          </a:p>
          <a:p>
            <a:pPr>
              <a:spcBef>
                <a:spcPct val="50000"/>
              </a:spcBef>
            </a:pPr>
            <a:r>
              <a:rPr lang="it-IT">
                <a:sym typeface="Symbol" pitchFamily="18" charset="2"/>
              </a:rPr>
              <a:t>H</a:t>
            </a:r>
            <a:r>
              <a:rPr lang="it-IT" baseline="-25000">
                <a:sym typeface="Symbol" pitchFamily="18" charset="2"/>
              </a:rPr>
              <a:t>2</a:t>
            </a:r>
            <a:r>
              <a:rPr lang="it-IT">
                <a:sym typeface="Symbol" pitchFamily="18" charset="2"/>
              </a:rPr>
              <a:t>O</a:t>
            </a:r>
            <a:r>
              <a:rPr lang="it-IT" baseline="-25000">
                <a:sym typeface="Symbol" pitchFamily="18" charset="2"/>
              </a:rPr>
              <a:t>2</a:t>
            </a:r>
            <a:r>
              <a:rPr lang="it-IT">
                <a:sym typeface="Symbol" pitchFamily="18" charset="2"/>
              </a:rPr>
              <a:t> +2G-SH      2 H</a:t>
            </a:r>
            <a:r>
              <a:rPr lang="it-IT" baseline="-25000">
                <a:sym typeface="Symbol" pitchFamily="18" charset="2"/>
              </a:rPr>
              <a:t>2</a:t>
            </a:r>
            <a:r>
              <a:rPr lang="it-IT">
                <a:sym typeface="Symbol" pitchFamily="18" charset="2"/>
              </a:rPr>
              <a:t>O +GS-SG)</a:t>
            </a:r>
          </a:p>
          <a:p>
            <a:pPr>
              <a:spcBef>
                <a:spcPct val="50000"/>
              </a:spcBef>
              <a:buFontTx/>
              <a:buChar char="•"/>
            </a:pPr>
            <a:endParaRPr lang="it-IT">
              <a:sym typeface="Symbol" pitchFamily="18" charset="2"/>
            </a:endParaRPr>
          </a:p>
        </p:txBody>
      </p:sp>
      <p:sp>
        <p:nvSpPr>
          <p:cNvPr id="23555" name="Freccia a destra 4"/>
          <p:cNvSpPr>
            <a:spLocks noChangeArrowheads="1"/>
          </p:cNvSpPr>
          <p:nvPr/>
        </p:nvSpPr>
        <p:spPr bwMode="auto">
          <a:xfrm>
            <a:off x="3151188" y="6597650"/>
            <a:ext cx="428625" cy="71438"/>
          </a:xfrm>
          <a:prstGeom prst="rightArrow">
            <a:avLst>
              <a:gd name="adj1" fmla="val 50000"/>
              <a:gd name="adj2" fmla="val 50000"/>
            </a:avLst>
          </a:prstGeom>
          <a:solidFill>
            <a:schemeClr val="accent1"/>
          </a:solidFill>
          <a:ln w="9525" algn="ctr">
            <a:solidFill>
              <a:schemeClr val="tx1"/>
            </a:solidFill>
            <a:round/>
            <a:headEnd/>
            <a:tailEnd/>
          </a:ln>
        </p:spPr>
        <p:txBody>
          <a:bodyPr wrap="none"/>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box(in)">
                                      <p:cBhvr>
                                        <p:cTn id="7" dur="500"/>
                                        <p:tgtEl>
                                          <p:spTgt spid="225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30">
                                            <p:txEl>
                                              <p:pRg st="1" end="1"/>
                                            </p:txEl>
                                          </p:spTgt>
                                        </p:tgtEl>
                                        <p:attrNameLst>
                                          <p:attrName>style.visibility</p:attrName>
                                        </p:attrNameLst>
                                      </p:cBhvr>
                                      <p:to>
                                        <p:strVal val="visible"/>
                                      </p:to>
                                    </p:set>
                                    <p:animEffect transition="in" filter="box(in)">
                                      <p:cBhvr>
                                        <p:cTn id="12" dur="500"/>
                                        <p:tgtEl>
                                          <p:spTgt spid="225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2530">
                                            <p:txEl>
                                              <p:pRg st="2" end="2"/>
                                            </p:txEl>
                                          </p:spTgt>
                                        </p:tgtEl>
                                        <p:attrNameLst>
                                          <p:attrName>style.visibility</p:attrName>
                                        </p:attrNameLst>
                                      </p:cBhvr>
                                      <p:to>
                                        <p:strVal val="visible"/>
                                      </p:to>
                                    </p:set>
                                    <p:animEffect transition="in" filter="box(in)">
                                      <p:cBhvr>
                                        <p:cTn id="17" dur="500"/>
                                        <p:tgtEl>
                                          <p:spTgt spid="225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2530">
                                            <p:txEl>
                                              <p:pRg st="3" end="3"/>
                                            </p:txEl>
                                          </p:spTgt>
                                        </p:tgtEl>
                                        <p:attrNameLst>
                                          <p:attrName>style.visibility</p:attrName>
                                        </p:attrNameLst>
                                      </p:cBhvr>
                                      <p:to>
                                        <p:strVal val="visible"/>
                                      </p:to>
                                    </p:set>
                                    <p:animEffect transition="in" filter="box(in)">
                                      <p:cBhvr>
                                        <p:cTn id="22" dur="500"/>
                                        <p:tgtEl>
                                          <p:spTgt spid="225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2530">
                                            <p:txEl>
                                              <p:pRg st="4" end="4"/>
                                            </p:txEl>
                                          </p:spTgt>
                                        </p:tgtEl>
                                        <p:attrNameLst>
                                          <p:attrName>style.visibility</p:attrName>
                                        </p:attrNameLst>
                                      </p:cBhvr>
                                      <p:to>
                                        <p:strVal val="visible"/>
                                      </p:to>
                                    </p:set>
                                    <p:animEffect transition="in" filter="box(in)">
                                      <p:cBhvr>
                                        <p:cTn id="27" dur="500"/>
                                        <p:tgtEl>
                                          <p:spTgt spid="2253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2530">
                                            <p:txEl>
                                              <p:pRg st="5" end="5"/>
                                            </p:txEl>
                                          </p:spTgt>
                                        </p:tgtEl>
                                        <p:attrNameLst>
                                          <p:attrName>style.visibility</p:attrName>
                                        </p:attrNameLst>
                                      </p:cBhvr>
                                      <p:to>
                                        <p:strVal val="visible"/>
                                      </p:to>
                                    </p:set>
                                    <p:animEffect transition="in" filter="box(in)">
                                      <p:cBhvr>
                                        <p:cTn id="32" dur="500"/>
                                        <p:tgtEl>
                                          <p:spTgt spid="2253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2530">
                                            <p:txEl>
                                              <p:pRg st="6" end="6"/>
                                            </p:txEl>
                                          </p:spTgt>
                                        </p:tgtEl>
                                        <p:attrNameLst>
                                          <p:attrName>style.visibility</p:attrName>
                                        </p:attrNameLst>
                                      </p:cBhvr>
                                      <p:to>
                                        <p:strVal val="visible"/>
                                      </p:to>
                                    </p:set>
                                    <p:animEffect transition="in" filter="box(in)">
                                      <p:cBhvr>
                                        <p:cTn id="37" dur="500"/>
                                        <p:tgtEl>
                                          <p:spTgt spid="2253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2530">
                                            <p:txEl>
                                              <p:pRg st="7" end="7"/>
                                            </p:txEl>
                                          </p:spTgt>
                                        </p:tgtEl>
                                        <p:attrNameLst>
                                          <p:attrName>style.visibility</p:attrName>
                                        </p:attrNameLst>
                                      </p:cBhvr>
                                      <p:to>
                                        <p:strVal val="visible"/>
                                      </p:to>
                                    </p:set>
                                    <p:animEffect transition="in" filter="box(in)">
                                      <p:cBhvr>
                                        <p:cTn id="42" dur="500"/>
                                        <p:tgtEl>
                                          <p:spTgt spid="2253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2530">
                                            <p:txEl>
                                              <p:pRg st="8" end="8"/>
                                            </p:txEl>
                                          </p:spTgt>
                                        </p:tgtEl>
                                        <p:attrNameLst>
                                          <p:attrName>style.visibility</p:attrName>
                                        </p:attrNameLst>
                                      </p:cBhvr>
                                      <p:to>
                                        <p:strVal val="visible"/>
                                      </p:to>
                                    </p:set>
                                    <p:animEffect transition="in" filter="box(in)">
                                      <p:cBhvr>
                                        <p:cTn id="47" dur="500"/>
                                        <p:tgtEl>
                                          <p:spTgt spid="2253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914400" y="228600"/>
            <a:ext cx="8382000" cy="6740525"/>
          </a:xfrm>
          <a:prstGeom prst="rect">
            <a:avLst/>
          </a:prstGeom>
          <a:noFill/>
          <a:ln w="9525">
            <a:noFill/>
            <a:miter lim="800000"/>
            <a:headEnd/>
            <a:tailEnd/>
          </a:ln>
        </p:spPr>
        <p:txBody>
          <a:bodyPr>
            <a:spAutoFit/>
          </a:bodyPr>
          <a:lstStyle/>
          <a:p>
            <a:pPr>
              <a:spcBef>
                <a:spcPct val="50000"/>
              </a:spcBef>
              <a:buFontTx/>
              <a:buChar char="•"/>
            </a:pPr>
            <a:r>
              <a:rPr lang="it-IT">
                <a:sym typeface="Symbol" pitchFamily="18" charset="2"/>
              </a:rPr>
              <a:t>Interazione dei radicali con sostanze “scavenger” come vit C e E che si trasformano a loro volta in radicali poco reattivi stabilizzati per risonanza bloccando le reazioni a catena</a:t>
            </a:r>
          </a:p>
          <a:p>
            <a:pPr>
              <a:spcBef>
                <a:spcPct val="50000"/>
              </a:spcBef>
            </a:pPr>
            <a:r>
              <a:rPr lang="it-IT">
                <a:sym typeface="Symbol" pitchFamily="18" charset="2"/>
              </a:rPr>
              <a:t>R-OO</a:t>
            </a:r>
            <a:r>
              <a:rPr lang="it-IT" baseline="30000">
                <a:sym typeface="Symbol" pitchFamily="18" charset="2"/>
              </a:rPr>
              <a:t>.</a:t>
            </a:r>
            <a:r>
              <a:rPr lang="it-IT">
                <a:sym typeface="Symbol" pitchFamily="18" charset="2"/>
              </a:rPr>
              <a:t> +A-OH (scavenger) </a:t>
            </a:r>
            <a:r>
              <a:rPr lang="it-IT">
                <a:sym typeface="Wingdings 3" pitchFamily="18" charset="2"/>
              </a:rPr>
              <a:t>R-OOH + A-O</a:t>
            </a:r>
            <a:r>
              <a:rPr lang="it-IT" baseline="30000">
                <a:sym typeface="Wingdings 3" pitchFamily="18" charset="2"/>
              </a:rPr>
              <a:t>.</a:t>
            </a:r>
            <a:endParaRPr lang="it-IT">
              <a:sym typeface="Wingdings 3" pitchFamily="18" charset="2"/>
            </a:endParaRPr>
          </a:p>
          <a:p>
            <a:pPr>
              <a:spcBef>
                <a:spcPct val="50000"/>
              </a:spcBef>
            </a:pPr>
            <a:r>
              <a:rPr lang="it-IT">
                <a:sym typeface="Wingdings 3" pitchFamily="18" charset="2"/>
              </a:rPr>
              <a:t>R-OOH + 2A-OH R-OH + 2A-O</a:t>
            </a:r>
            <a:r>
              <a:rPr lang="it-IT" baseline="30000">
                <a:sym typeface="Wingdings 3" pitchFamily="18" charset="2"/>
              </a:rPr>
              <a:t>.</a:t>
            </a:r>
            <a:r>
              <a:rPr lang="it-IT">
                <a:sym typeface="Wingdings 3" pitchFamily="18" charset="2"/>
              </a:rPr>
              <a:t> + </a:t>
            </a:r>
            <a:r>
              <a:rPr lang="it-IT">
                <a:sym typeface="Symbol" pitchFamily="18" charset="2"/>
              </a:rPr>
              <a:t>H</a:t>
            </a:r>
            <a:r>
              <a:rPr lang="it-IT" baseline="-25000">
                <a:sym typeface="Symbol" pitchFamily="18" charset="2"/>
              </a:rPr>
              <a:t>2</a:t>
            </a:r>
            <a:r>
              <a:rPr lang="it-IT">
                <a:sym typeface="Symbol" pitchFamily="18" charset="2"/>
              </a:rPr>
              <a:t>O</a:t>
            </a:r>
          </a:p>
          <a:p>
            <a:pPr>
              <a:spcBef>
                <a:spcPct val="50000"/>
              </a:spcBef>
            </a:pPr>
            <a:r>
              <a:rPr lang="it-IT">
                <a:sym typeface="Symbol" pitchFamily="18" charset="2"/>
              </a:rPr>
              <a:t> I gruppi tiolici del glutatione  arrestano la propagazione della formazione di radicali</a:t>
            </a:r>
          </a:p>
          <a:p>
            <a:pPr>
              <a:spcBef>
                <a:spcPct val="50000"/>
              </a:spcBef>
            </a:pPr>
            <a:r>
              <a:rPr lang="it-IT">
                <a:sym typeface="Wingdings 3" pitchFamily="18" charset="2"/>
              </a:rPr>
              <a:t>A-O</a:t>
            </a:r>
            <a:r>
              <a:rPr lang="it-IT" baseline="30000">
                <a:sym typeface="Wingdings 3" pitchFamily="18" charset="2"/>
              </a:rPr>
              <a:t>. </a:t>
            </a:r>
            <a:r>
              <a:rPr lang="it-IT">
                <a:sym typeface="Wingdings 3" pitchFamily="18" charset="2"/>
              </a:rPr>
              <a:t>+ GSH  A-OH+ G-S</a:t>
            </a:r>
            <a:r>
              <a:rPr lang="it-IT" baseline="30000">
                <a:sym typeface="Wingdings 3" pitchFamily="18" charset="2"/>
              </a:rPr>
              <a:t>.</a:t>
            </a:r>
          </a:p>
          <a:p>
            <a:pPr>
              <a:spcBef>
                <a:spcPct val="50000"/>
              </a:spcBef>
            </a:pPr>
            <a:r>
              <a:rPr lang="it-IT">
                <a:sym typeface="Wingdings 3" pitchFamily="18" charset="2"/>
              </a:rPr>
              <a:t>2G-S</a:t>
            </a:r>
            <a:r>
              <a:rPr lang="it-IT" baseline="30000">
                <a:sym typeface="Wingdings 3" pitchFamily="18" charset="2"/>
              </a:rPr>
              <a:t>.</a:t>
            </a:r>
            <a:r>
              <a:rPr lang="it-IT">
                <a:sym typeface="Wingdings 3" pitchFamily="18" charset="2"/>
              </a:rPr>
              <a:t> G-S-S-G</a:t>
            </a:r>
          </a:p>
          <a:p>
            <a:pPr>
              <a:spcBef>
                <a:spcPct val="50000"/>
              </a:spcBef>
            </a:pPr>
            <a:r>
              <a:rPr lang="it-IT">
                <a:sym typeface="Wingdings 3" pitchFamily="18" charset="2"/>
              </a:rPr>
              <a:t>Il glutatione viene poi ridotto da glutatione reduttasi con consumo di NADPH</a:t>
            </a:r>
          </a:p>
          <a:p>
            <a:pPr>
              <a:spcBef>
                <a:spcPct val="50000"/>
              </a:spcBef>
            </a:pPr>
            <a:endParaRPr lang="it-IT">
              <a:sym typeface="Wingdings 3" pitchFamily="18" charset="2"/>
            </a:endParaRPr>
          </a:p>
          <a:p>
            <a:pPr>
              <a:spcBef>
                <a:spcPct val="50000"/>
              </a:spcBef>
            </a:pPr>
            <a:endParaRPr lang="it-IT">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box(in)">
                                      <p:cBhvr>
                                        <p:cTn id="7" dur="500"/>
                                        <p:tgtEl>
                                          <p:spTgt spid="235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554">
                                            <p:txEl>
                                              <p:pRg st="1" end="1"/>
                                            </p:txEl>
                                          </p:spTgt>
                                        </p:tgtEl>
                                        <p:attrNameLst>
                                          <p:attrName>style.visibility</p:attrName>
                                        </p:attrNameLst>
                                      </p:cBhvr>
                                      <p:to>
                                        <p:strVal val="visible"/>
                                      </p:to>
                                    </p:set>
                                    <p:animEffect transition="in" filter="box(in)">
                                      <p:cBhvr>
                                        <p:cTn id="12" dur="500"/>
                                        <p:tgtEl>
                                          <p:spTgt spid="235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554">
                                            <p:txEl>
                                              <p:pRg st="2" end="2"/>
                                            </p:txEl>
                                          </p:spTgt>
                                        </p:tgtEl>
                                        <p:attrNameLst>
                                          <p:attrName>style.visibility</p:attrName>
                                        </p:attrNameLst>
                                      </p:cBhvr>
                                      <p:to>
                                        <p:strVal val="visible"/>
                                      </p:to>
                                    </p:set>
                                    <p:animEffect transition="in" filter="box(in)">
                                      <p:cBhvr>
                                        <p:cTn id="17" dur="500"/>
                                        <p:tgtEl>
                                          <p:spTgt spid="235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3554">
                                            <p:txEl>
                                              <p:pRg st="3" end="3"/>
                                            </p:txEl>
                                          </p:spTgt>
                                        </p:tgtEl>
                                        <p:attrNameLst>
                                          <p:attrName>style.visibility</p:attrName>
                                        </p:attrNameLst>
                                      </p:cBhvr>
                                      <p:to>
                                        <p:strVal val="visible"/>
                                      </p:to>
                                    </p:set>
                                    <p:animEffect transition="in" filter="box(in)">
                                      <p:cBhvr>
                                        <p:cTn id="22" dur="500"/>
                                        <p:tgtEl>
                                          <p:spTgt spid="2355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3554">
                                            <p:txEl>
                                              <p:pRg st="4" end="4"/>
                                            </p:txEl>
                                          </p:spTgt>
                                        </p:tgtEl>
                                        <p:attrNameLst>
                                          <p:attrName>style.visibility</p:attrName>
                                        </p:attrNameLst>
                                      </p:cBhvr>
                                      <p:to>
                                        <p:strVal val="visible"/>
                                      </p:to>
                                    </p:set>
                                    <p:animEffect transition="in" filter="box(in)">
                                      <p:cBhvr>
                                        <p:cTn id="27" dur="500"/>
                                        <p:tgtEl>
                                          <p:spTgt spid="2355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3554">
                                            <p:txEl>
                                              <p:pRg st="5" end="5"/>
                                            </p:txEl>
                                          </p:spTgt>
                                        </p:tgtEl>
                                        <p:attrNameLst>
                                          <p:attrName>style.visibility</p:attrName>
                                        </p:attrNameLst>
                                      </p:cBhvr>
                                      <p:to>
                                        <p:strVal val="visible"/>
                                      </p:to>
                                    </p:set>
                                    <p:animEffect transition="in" filter="box(in)">
                                      <p:cBhvr>
                                        <p:cTn id="32" dur="500"/>
                                        <p:tgtEl>
                                          <p:spTgt spid="2355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3554">
                                            <p:txEl>
                                              <p:pRg st="6" end="6"/>
                                            </p:txEl>
                                          </p:spTgt>
                                        </p:tgtEl>
                                        <p:attrNameLst>
                                          <p:attrName>style.visibility</p:attrName>
                                        </p:attrNameLst>
                                      </p:cBhvr>
                                      <p:to>
                                        <p:strVal val="visible"/>
                                      </p:to>
                                    </p:set>
                                    <p:animEffect transition="in" filter="box(in)">
                                      <p:cBhvr>
                                        <p:cTn id="37" dur="500"/>
                                        <p:tgtEl>
                                          <p:spTgt spid="2355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919163" y="0"/>
            <a:ext cx="8856662" cy="6073775"/>
          </a:xfrm>
          <a:prstGeom prst="rect">
            <a:avLst/>
          </a:prstGeom>
          <a:noFill/>
          <a:ln w="9525">
            <a:noFill/>
            <a:miter lim="800000"/>
            <a:headEnd/>
            <a:tailEnd/>
          </a:ln>
        </p:spPr>
        <p:txBody>
          <a:bodyPr>
            <a:spAutoFit/>
          </a:bodyPr>
          <a:lstStyle/>
          <a:p>
            <a:pPr>
              <a:lnSpc>
                <a:spcPct val="200000"/>
              </a:lnSpc>
            </a:pPr>
            <a:r>
              <a:rPr lang="it-IT" sz="2800"/>
              <a:t>Dieta equilibrata e varia ne copre i fabbisogni.</a:t>
            </a:r>
          </a:p>
          <a:p>
            <a:pPr>
              <a:lnSpc>
                <a:spcPct val="150000"/>
              </a:lnSpc>
            </a:pPr>
            <a:r>
              <a:rPr lang="it-IT" sz="2800"/>
              <a:t>Carenze per:</a:t>
            </a:r>
          </a:p>
          <a:p>
            <a:pPr>
              <a:lnSpc>
                <a:spcPct val="150000"/>
              </a:lnSpc>
              <a:buFontTx/>
              <a:buChar char="•"/>
            </a:pPr>
            <a:r>
              <a:rPr lang="it-IT" sz="2800"/>
              <a:t>Disturbi nell’assorbimento dei lipidi</a:t>
            </a:r>
          </a:p>
          <a:p>
            <a:pPr>
              <a:lnSpc>
                <a:spcPct val="150000"/>
              </a:lnSpc>
              <a:buFontTx/>
              <a:buChar char="•"/>
            </a:pPr>
            <a:r>
              <a:rPr lang="it-IT" sz="2800"/>
              <a:t>Presenza di quantità eccessiva di AGI negli alimenti</a:t>
            </a:r>
          </a:p>
          <a:p>
            <a:pPr>
              <a:lnSpc>
                <a:spcPct val="150000"/>
              </a:lnSpc>
              <a:buFontTx/>
              <a:buChar char="•"/>
            </a:pPr>
            <a:r>
              <a:rPr lang="it-IT" sz="2800"/>
              <a:t>Carenza di LDL nel sangue</a:t>
            </a:r>
          </a:p>
          <a:p>
            <a:endParaRPr lang="it-IT" sz="2800" b="1"/>
          </a:p>
          <a:p>
            <a:r>
              <a:rPr lang="it-IT" sz="2800" b="1"/>
              <a:t>Il fabbisogno vitaminico viene espresso</a:t>
            </a:r>
            <a:br>
              <a:rPr lang="it-IT" sz="2800" b="1"/>
            </a:br>
            <a:r>
              <a:rPr lang="it-IT" sz="2800" b="1"/>
              <a:t>in termini di tocoferolo-equivalenti:</a:t>
            </a:r>
          </a:p>
          <a:p>
            <a:r>
              <a:rPr lang="it-IT" sz="2800" b="1"/>
              <a:t>1 tocoferolo equivalente =  1 mg di </a:t>
            </a:r>
            <a:r>
              <a:rPr lang="it-IT" sz="2800" b="1">
                <a:latin typeface="Symbol" pitchFamily="18" charset="2"/>
              </a:rPr>
              <a:t> a</a:t>
            </a:r>
            <a:r>
              <a:rPr lang="it-IT" sz="2800" b="1"/>
              <a:t>-tocoferolo =  2 mg di  </a:t>
            </a:r>
            <a:r>
              <a:rPr lang="it-IT" sz="2800" b="1">
                <a:latin typeface="Symbol" pitchFamily="18" charset="2"/>
              </a:rPr>
              <a:t>b</a:t>
            </a:r>
            <a:r>
              <a:rPr lang="it-IT" sz="2800" b="1"/>
              <a:t>-tocoferolo =  3 mg </a:t>
            </a:r>
          </a:p>
          <a:p>
            <a:r>
              <a:rPr lang="it-IT" sz="2800" b="1"/>
              <a:t>di  </a:t>
            </a:r>
            <a:r>
              <a:rPr lang="it-IT" sz="2800" b="1">
                <a:latin typeface="Symbol" pitchFamily="18" charset="2"/>
              </a:rPr>
              <a:t>g</a:t>
            </a:r>
            <a:r>
              <a:rPr lang="it-IT" sz="2800" b="1"/>
              <a:t>-tocoferolo = 10 mg di  </a:t>
            </a:r>
            <a:r>
              <a:rPr lang="it-IT" sz="2800" b="1">
                <a:latin typeface="Symbol" pitchFamily="18" charset="2"/>
              </a:rPr>
              <a:t>d</a:t>
            </a:r>
            <a:r>
              <a:rPr lang="it-IT" sz="2800" b="1"/>
              <a:t>-tocoferolo</a:t>
            </a:r>
            <a:endParaRPr lang="it-IT"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animEffect transition="in" filter="box(in)">
                                      <p:cBhvr>
                                        <p:cTn id="7" dur="500"/>
                                        <p:tgtEl>
                                          <p:spTgt spid="245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4578">
                                            <p:txEl>
                                              <p:pRg st="1" end="1"/>
                                            </p:txEl>
                                          </p:spTgt>
                                        </p:tgtEl>
                                        <p:attrNameLst>
                                          <p:attrName>style.visibility</p:attrName>
                                        </p:attrNameLst>
                                      </p:cBhvr>
                                      <p:to>
                                        <p:strVal val="visible"/>
                                      </p:to>
                                    </p:set>
                                    <p:animEffect transition="in" filter="box(in)">
                                      <p:cBhvr>
                                        <p:cTn id="12" dur="500"/>
                                        <p:tgtEl>
                                          <p:spTgt spid="245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4578">
                                            <p:txEl>
                                              <p:pRg st="2" end="2"/>
                                            </p:txEl>
                                          </p:spTgt>
                                        </p:tgtEl>
                                        <p:attrNameLst>
                                          <p:attrName>style.visibility</p:attrName>
                                        </p:attrNameLst>
                                      </p:cBhvr>
                                      <p:to>
                                        <p:strVal val="visible"/>
                                      </p:to>
                                    </p:set>
                                    <p:animEffect transition="in" filter="box(in)">
                                      <p:cBhvr>
                                        <p:cTn id="17" dur="500"/>
                                        <p:tgtEl>
                                          <p:spTgt spid="245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4578">
                                            <p:txEl>
                                              <p:pRg st="3" end="3"/>
                                            </p:txEl>
                                          </p:spTgt>
                                        </p:tgtEl>
                                        <p:attrNameLst>
                                          <p:attrName>style.visibility</p:attrName>
                                        </p:attrNameLst>
                                      </p:cBhvr>
                                      <p:to>
                                        <p:strVal val="visible"/>
                                      </p:to>
                                    </p:set>
                                    <p:animEffect transition="in" filter="box(in)">
                                      <p:cBhvr>
                                        <p:cTn id="22" dur="500"/>
                                        <p:tgtEl>
                                          <p:spTgt spid="2457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4578">
                                            <p:txEl>
                                              <p:pRg st="4" end="4"/>
                                            </p:txEl>
                                          </p:spTgt>
                                        </p:tgtEl>
                                        <p:attrNameLst>
                                          <p:attrName>style.visibility</p:attrName>
                                        </p:attrNameLst>
                                      </p:cBhvr>
                                      <p:to>
                                        <p:strVal val="visible"/>
                                      </p:to>
                                    </p:set>
                                    <p:animEffect transition="in" filter="box(in)">
                                      <p:cBhvr>
                                        <p:cTn id="27" dur="500"/>
                                        <p:tgtEl>
                                          <p:spTgt spid="2457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4578">
                                            <p:txEl>
                                              <p:pRg st="6" end="6"/>
                                            </p:txEl>
                                          </p:spTgt>
                                        </p:tgtEl>
                                        <p:attrNameLst>
                                          <p:attrName>style.visibility</p:attrName>
                                        </p:attrNameLst>
                                      </p:cBhvr>
                                      <p:to>
                                        <p:strVal val="visible"/>
                                      </p:to>
                                    </p:set>
                                    <p:animEffect transition="in" filter="box(in)">
                                      <p:cBhvr>
                                        <p:cTn id="32" dur="500"/>
                                        <p:tgtEl>
                                          <p:spTgt spid="2457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4578">
                                            <p:txEl>
                                              <p:pRg st="7" end="7"/>
                                            </p:txEl>
                                          </p:spTgt>
                                        </p:tgtEl>
                                        <p:attrNameLst>
                                          <p:attrName>style.visibility</p:attrName>
                                        </p:attrNameLst>
                                      </p:cBhvr>
                                      <p:to>
                                        <p:strVal val="visible"/>
                                      </p:to>
                                    </p:set>
                                    <p:animEffect transition="in" filter="box(in)">
                                      <p:cBhvr>
                                        <p:cTn id="37" dur="500"/>
                                        <p:tgtEl>
                                          <p:spTgt spid="2457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4578">
                                            <p:txEl>
                                              <p:pRg st="8" end="8"/>
                                            </p:txEl>
                                          </p:spTgt>
                                        </p:tgtEl>
                                        <p:attrNameLst>
                                          <p:attrName>style.visibility</p:attrName>
                                        </p:attrNameLst>
                                      </p:cBhvr>
                                      <p:to>
                                        <p:strVal val="visible"/>
                                      </p:to>
                                    </p:set>
                                    <p:animEffect transition="in" filter="box(in)">
                                      <p:cBhvr>
                                        <p:cTn id="42" dur="500"/>
                                        <p:tgtEl>
                                          <p:spTgt spid="2457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990600" y="457200"/>
            <a:ext cx="8418513" cy="1143000"/>
          </a:xfrm>
        </p:spPr>
        <p:txBody>
          <a:bodyPr/>
          <a:lstStyle/>
          <a:p>
            <a:pPr algn="ctr" eaLnBrk="1" hangingPunct="1"/>
            <a:r>
              <a:rPr lang="it-IT" sz="3600" smtClean="0">
                <a:latin typeface="Comic Sans MS" pitchFamily="66" charset="0"/>
              </a:rPr>
              <a:t>VITAMINA K</a:t>
            </a:r>
          </a:p>
        </p:txBody>
      </p:sp>
      <p:sp>
        <p:nvSpPr>
          <p:cNvPr id="26627" name="Rectangle 3"/>
          <p:cNvSpPr>
            <a:spLocks noGrp="1" noChangeArrowheads="1"/>
          </p:cNvSpPr>
          <p:nvPr>
            <p:ph type="body" idx="1"/>
          </p:nvPr>
        </p:nvSpPr>
        <p:spPr>
          <a:xfrm>
            <a:off x="990600" y="1844675"/>
            <a:ext cx="7921625" cy="3797300"/>
          </a:xfrm>
        </p:spPr>
        <p:txBody>
          <a:bodyPr/>
          <a:lstStyle/>
          <a:p>
            <a:pPr algn="just" eaLnBrk="1" hangingPunct="1">
              <a:lnSpc>
                <a:spcPct val="90000"/>
              </a:lnSpc>
              <a:buFont typeface="Wingdings" pitchFamily="2" charset="2"/>
              <a:buNone/>
            </a:pPr>
            <a:r>
              <a:rPr lang="it-IT" sz="2400" smtClean="0">
                <a:latin typeface="Comic Sans MS" pitchFamily="66" charset="0"/>
              </a:rPr>
              <a:t>K da </a:t>
            </a:r>
            <a:r>
              <a:rPr lang="it-IT" sz="2400" i="1" smtClean="0">
                <a:latin typeface="Comic Sans MS" pitchFamily="66" charset="0"/>
              </a:rPr>
              <a:t>Koagulatiovitamin</a:t>
            </a:r>
            <a:r>
              <a:rPr lang="it-IT" sz="2400" smtClean="0">
                <a:latin typeface="Comic Sans MS" pitchFamily="66" charset="0"/>
              </a:rPr>
              <a:t> identificata per le sue proprietà antiemorragiche</a:t>
            </a:r>
          </a:p>
          <a:p>
            <a:pPr algn="just" eaLnBrk="1" hangingPunct="1">
              <a:lnSpc>
                <a:spcPct val="90000"/>
              </a:lnSpc>
              <a:buFont typeface="Wingdings" pitchFamily="2" charset="2"/>
              <a:buNone/>
            </a:pPr>
            <a:r>
              <a:rPr lang="it-IT" sz="2400" smtClean="0">
                <a:latin typeface="Comic Sans MS" pitchFamily="66" charset="0"/>
              </a:rPr>
              <a:t>Chimicamente gruppo di composti con un nucleo naftochinonico collegato a una catena di tipo isoprenoide</a:t>
            </a:r>
          </a:p>
          <a:p>
            <a:pPr algn="just" eaLnBrk="1" hangingPunct="1">
              <a:lnSpc>
                <a:spcPct val="90000"/>
              </a:lnSpc>
              <a:buFont typeface="Wingdings" pitchFamily="2" charset="2"/>
              <a:buNone/>
            </a:pPr>
            <a:r>
              <a:rPr lang="it-IT" sz="2400" smtClean="0">
                <a:latin typeface="Comic Sans MS" pitchFamily="66" charset="0"/>
              </a:rPr>
              <a:t>Forme naturali + importanti:</a:t>
            </a:r>
          </a:p>
          <a:p>
            <a:pPr algn="just" eaLnBrk="1" hangingPunct="1">
              <a:lnSpc>
                <a:spcPct val="90000"/>
              </a:lnSpc>
              <a:buFont typeface="Wingdings" pitchFamily="2" charset="2"/>
              <a:buNone/>
            </a:pPr>
            <a:r>
              <a:rPr lang="it-IT" sz="2400" b="1" smtClean="0">
                <a:latin typeface="Comic Sans MS" pitchFamily="66" charset="0"/>
              </a:rPr>
              <a:t>k</a:t>
            </a:r>
            <a:r>
              <a:rPr lang="it-IT" sz="2400" b="1" baseline="-25000" smtClean="0">
                <a:latin typeface="Comic Sans MS" pitchFamily="66" charset="0"/>
              </a:rPr>
              <a:t>1 </a:t>
            </a:r>
            <a:r>
              <a:rPr lang="it-IT" sz="2400" b="1" smtClean="0">
                <a:latin typeface="Comic Sans MS" pitchFamily="66" charset="0"/>
                <a:sym typeface="Symbol" pitchFamily="18" charset="2"/>
              </a:rPr>
              <a:t>fillochinone</a:t>
            </a:r>
          </a:p>
          <a:p>
            <a:pPr algn="just" eaLnBrk="1" hangingPunct="1">
              <a:lnSpc>
                <a:spcPct val="90000"/>
              </a:lnSpc>
              <a:buFont typeface="Wingdings" pitchFamily="2" charset="2"/>
              <a:buNone/>
            </a:pPr>
            <a:r>
              <a:rPr lang="it-IT" sz="2400" b="1" smtClean="0">
                <a:latin typeface="Comic Sans MS" pitchFamily="66" charset="0"/>
                <a:sym typeface="Symbol" pitchFamily="18" charset="2"/>
              </a:rPr>
              <a:t>k</a:t>
            </a:r>
            <a:r>
              <a:rPr lang="it-IT" sz="2400" b="1" baseline="-25000" smtClean="0">
                <a:latin typeface="Comic Sans MS" pitchFamily="66" charset="0"/>
                <a:sym typeface="Symbol" pitchFamily="18" charset="2"/>
              </a:rPr>
              <a:t>2 </a:t>
            </a:r>
            <a:r>
              <a:rPr lang="it-IT" sz="2400" b="1" smtClean="0">
                <a:latin typeface="Comic Sans MS" pitchFamily="66" charset="0"/>
                <a:sym typeface="Symbol" pitchFamily="18" charset="2"/>
              </a:rPr>
              <a:t> prenilmenachinone</a:t>
            </a:r>
          </a:p>
          <a:p>
            <a:pPr algn="just" eaLnBrk="1" hangingPunct="1">
              <a:lnSpc>
                <a:spcPct val="90000"/>
              </a:lnSpc>
              <a:buFont typeface="Wingdings" pitchFamily="2" charset="2"/>
              <a:buNone/>
            </a:pPr>
            <a:r>
              <a:rPr lang="it-IT" sz="2400" b="1" smtClean="0">
                <a:latin typeface="Comic Sans MS" pitchFamily="66" charset="0"/>
                <a:sym typeface="Symbol" pitchFamily="18" charset="2"/>
              </a:rPr>
              <a:t>k</a:t>
            </a:r>
            <a:r>
              <a:rPr lang="it-IT" sz="2400" b="1" baseline="-25000" smtClean="0">
                <a:latin typeface="Comic Sans MS" pitchFamily="66" charset="0"/>
                <a:sym typeface="Symbol" pitchFamily="18" charset="2"/>
              </a:rPr>
              <a:t>3 </a:t>
            </a:r>
            <a:r>
              <a:rPr lang="it-IT" sz="2400" b="1" smtClean="0">
                <a:latin typeface="Comic Sans MS" pitchFamily="66" charset="0"/>
                <a:sym typeface="Symbol" pitchFamily="18" charset="2"/>
              </a:rPr>
              <a:t> menadione</a:t>
            </a:r>
          </a:p>
          <a:p>
            <a:pPr algn="just" eaLnBrk="1" hangingPunct="1">
              <a:lnSpc>
                <a:spcPct val="90000"/>
              </a:lnSpc>
              <a:buFont typeface="Wingdings" pitchFamily="2" charset="2"/>
              <a:buNone/>
            </a:pPr>
            <a:endParaRPr lang="it-IT" sz="2400" smtClean="0">
              <a:latin typeface="Comic Sans MS" pitchFamily="66" charset="0"/>
              <a:sym typeface="Symbol" pitchFamily="18" charset="2"/>
            </a:endParaRPr>
          </a:p>
          <a:p>
            <a:pPr algn="just" eaLnBrk="1" hangingPunct="1">
              <a:lnSpc>
                <a:spcPct val="90000"/>
              </a:lnSpc>
              <a:buFont typeface="Wingdings" pitchFamily="2" charset="2"/>
              <a:buNone/>
            </a:pPr>
            <a:r>
              <a:rPr lang="it-IT" sz="2400" smtClean="0">
                <a:latin typeface="Comic Sans MS" pitchFamily="66" charset="0"/>
                <a:sym typeface="Symbol" pitchFamily="18" charset="2"/>
              </a:rPr>
              <a:t>K</a:t>
            </a:r>
            <a:r>
              <a:rPr lang="it-IT" sz="2400" baseline="-25000" smtClean="0">
                <a:latin typeface="Comic Sans MS" pitchFamily="66" charset="0"/>
                <a:sym typeface="Symbol" pitchFamily="18" charset="2"/>
              </a:rPr>
              <a:t>3</a:t>
            </a:r>
            <a:r>
              <a:rPr lang="it-IT" sz="2400" smtClean="0">
                <a:latin typeface="Comic Sans MS" pitchFamily="66" charset="0"/>
                <a:sym typeface="Symbol" pitchFamily="18" charset="2"/>
              </a:rPr>
              <a:t> priva di catena laterale è un prodotto di sintesi</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774700" y="0"/>
            <a:ext cx="10190163" cy="6858000"/>
          </a:xfrm>
          <a:prstGeom prst="rect">
            <a:avLst/>
          </a:prstGeom>
          <a:noFill/>
          <a:ln w="9525">
            <a:noFill/>
            <a:miter lim="800000"/>
            <a:headEnd/>
            <a:tailEnd/>
          </a:ln>
        </p:spPr>
      </p:pic>
      <p:sp>
        <p:nvSpPr>
          <p:cNvPr id="27651" name="Line 3"/>
          <p:cNvSpPr>
            <a:spLocks noChangeShapeType="1"/>
          </p:cNvSpPr>
          <p:nvPr/>
        </p:nvSpPr>
        <p:spPr bwMode="auto">
          <a:xfrm flipH="1" flipV="1">
            <a:off x="1927225" y="5734050"/>
            <a:ext cx="609600" cy="304800"/>
          </a:xfrm>
          <a:prstGeom prst="line">
            <a:avLst/>
          </a:prstGeom>
          <a:noFill/>
          <a:ln w="9525">
            <a:solidFill>
              <a:schemeClr val="tx1"/>
            </a:solidFill>
            <a:round/>
            <a:headEnd/>
            <a:tailEnd type="triangle" w="med" len="med"/>
          </a:ln>
        </p:spPr>
        <p:txBody>
          <a:bodyPr wrap="none"/>
          <a:lstStyle/>
          <a:p>
            <a:endParaRPr lang="it-IT"/>
          </a:p>
        </p:txBody>
      </p:sp>
      <p:sp>
        <p:nvSpPr>
          <p:cNvPr id="27652" name="Text Box 4"/>
          <p:cNvSpPr txBox="1">
            <a:spLocks noChangeArrowheads="1"/>
          </p:cNvSpPr>
          <p:nvPr/>
        </p:nvSpPr>
        <p:spPr bwMode="auto">
          <a:xfrm>
            <a:off x="1711325" y="6021388"/>
            <a:ext cx="5865813" cy="396875"/>
          </a:xfrm>
          <a:prstGeom prst="rect">
            <a:avLst/>
          </a:prstGeom>
          <a:noFill/>
          <a:ln w="9525">
            <a:noFill/>
            <a:miter lim="800000"/>
            <a:headEnd/>
            <a:tailEnd/>
          </a:ln>
        </p:spPr>
        <p:txBody>
          <a:bodyPr wrap="none">
            <a:spAutoFit/>
          </a:bodyPr>
          <a:lstStyle/>
          <a:p>
            <a:r>
              <a:rPr lang="it-IT" sz="2000"/>
              <a:t>Nucleo naftochinonico (2metil,1-4 naftochinone)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990600" y="0"/>
            <a:ext cx="8912225" cy="6664325"/>
          </a:xfrm>
          <a:prstGeom prst="rect">
            <a:avLst/>
          </a:prstGeom>
          <a:noFill/>
          <a:ln w="9525">
            <a:noFill/>
            <a:miter lim="800000"/>
            <a:headEnd/>
            <a:tailEnd/>
          </a:ln>
        </p:spPr>
        <p:txBody>
          <a:bodyPr>
            <a:spAutoFit/>
          </a:bodyPr>
          <a:lstStyle/>
          <a:p>
            <a:pPr>
              <a:lnSpc>
                <a:spcPct val="150000"/>
              </a:lnSpc>
            </a:pPr>
            <a:r>
              <a:rPr lang="it-IT"/>
              <a:t>E’ sintetizzata in certa quantità dalla flora intestinale ed è piuttosto diffusa negli alimenti vegetali (tabacco una delle migliori fonti). </a:t>
            </a:r>
          </a:p>
          <a:p>
            <a:pPr>
              <a:lnSpc>
                <a:spcPct val="150000"/>
              </a:lnSpc>
            </a:pPr>
            <a:r>
              <a:rPr lang="it-IT"/>
              <a:t>Carenze piuttosto rare.</a:t>
            </a:r>
          </a:p>
          <a:p>
            <a:pPr>
              <a:lnSpc>
                <a:spcPct val="150000"/>
              </a:lnSpc>
            </a:pPr>
            <a:r>
              <a:rPr lang="it-IT"/>
              <a:t>Assorbita nell’intestino in presenza di bile, viene immessa nei vasi linfatici.</a:t>
            </a:r>
          </a:p>
          <a:p>
            <a:pPr algn="just">
              <a:lnSpc>
                <a:spcPct val="150000"/>
              </a:lnSpc>
            </a:pPr>
            <a:r>
              <a:rPr lang="it-IT"/>
              <a:t>Sotto forma ridotta (difenolica) ha un ruolo coenzimatico nella carbossilazione dell’acido glutammico (formazione ac </a:t>
            </a:r>
            <a:r>
              <a:rPr lang="it-IT">
                <a:latin typeface="Symbol" pitchFamily="18" charset="2"/>
              </a:rPr>
              <a:t>g</a:t>
            </a:r>
            <a:r>
              <a:rPr lang="it-IT"/>
              <a:t>-carbossiglutammico) presente in certe proteine come protrombina e fattori VII, IX, X legati alla coagulazione del sangue.</a:t>
            </a:r>
          </a:p>
          <a:p>
            <a:pPr>
              <a:lnSpc>
                <a:spcPct val="150000"/>
              </a:lnSpc>
            </a:pPr>
            <a:r>
              <a:rPr lang="it-IT"/>
              <a:t>Fabbisogno nell’adulto 40mg/die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ox(in)">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box(in)">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box(in)">
                                      <p:cBhvr>
                                        <p:cTn id="17" dur="500"/>
                                        <p:tgtEl>
                                          <p:spTgt spid="276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650">
                                            <p:txEl>
                                              <p:pRg st="3" end="3"/>
                                            </p:txEl>
                                          </p:spTgt>
                                        </p:tgtEl>
                                        <p:attrNameLst>
                                          <p:attrName>style.visibility</p:attrName>
                                        </p:attrNameLst>
                                      </p:cBhvr>
                                      <p:to>
                                        <p:strVal val="visible"/>
                                      </p:to>
                                    </p:set>
                                    <p:animEffect transition="in" filter="box(in)">
                                      <p:cBhvr>
                                        <p:cTn id="22" dur="500"/>
                                        <p:tgtEl>
                                          <p:spTgt spid="276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7650">
                                            <p:txEl>
                                              <p:pRg st="4" end="4"/>
                                            </p:txEl>
                                          </p:spTgt>
                                        </p:tgtEl>
                                        <p:attrNameLst>
                                          <p:attrName>style.visibility</p:attrName>
                                        </p:attrNameLst>
                                      </p:cBhvr>
                                      <p:to>
                                        <p:strVal val="visible"/>
                                      </p:to>
                                    </p:set>
                                    <p:animEffect transition="in" filter="box(in)">
                                      <p:cBhvr>
                                        <p:cTn id="27" dur="500"/>
                                        <p:tgtEl>
                                          <p:spTgt spid="276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236663" y="0"/>
            <a:ext cx="8418512" cy="1143000"/>
          </a:xfrm>
        </p:spPr>
        <p:txBody>
          <a:bodyPr/>
          <a:lstStyle/>
          <a:p>
            <a:pPr algn="ctr" eaLnBrk="1" hangingPunct="1"/>
            <a:r>
              <a:rPr lang="it-IT" sz="3600" smtClean="0">
                <a:latin typeface="Comic Sans MS" pitchFamily="66" charset="0"/>
              </a:rPr>
              <a:t>VITAMINA</a:t>
            </a:r>
            <a:r>
              <a:rPr lang="it-IT" smtClean="0">
                <a:latin typeface="Comic Sans MS" pitchFamily="66" charset="0"/>
              </a:rPr>
              <a:t> B</a:t>
            </a:r>
            <a:r>
              <a:rPr lang="it-IT" baseline="-25000" smtClean="0">
                <a:latin typeface="Comic Sans MS" pitchFamily="66" charset="0"/>
              </a:rPr>
              <a:t>1</a:t>
            </a:r>
            <a:endParaRPr lang="it-IT" smtClean="0">
              <a:latin typeface="Comic Sans MS" pitchFamily="66" charset="0"/>
            </a:endParaRPr>
          </a:p>
        </p:txBody>
      </p:sp>
      <p:sp>
        <p:nvSpPr>
          <p:cNvPr id="16387" name="Rectangle 3"/>
          <p:cNvSpPr>
            <a:spLocks noGrp="1" noChangeArrowheads="1"/>
          </p:cNvSpPr>
          <p:nvPr>
            <p:ph type="body" idx="1"/>
          </p:nvPr>
        </p:nvSpPr>
        <p:spPr>
          <a:xfrm>
            <a:off x="1236663" y="785813"/>
            <a:ext cx="8418512" cy="4886325"/>
          </a:xfrm>
        </p:spPr>
        <p:txBody>
          <a:bodyPr/>
          <a:lstStyle/>
          <a:p>
            <a:pPr eaLnBrk="1" hangingPunct="1">
              <a:lnSpc>
                <a:spcPct val="90000"/>
              </a:lnSpc>
              <a:buFont typeface="Wingdings" pitchFamily="2" charset="2"/>
              <a:buNone/>
            </a:pPr>
            <a:r>
              <a:rPr lang="it-IT" sz="2400" b="1" smtClean="0">
                <a:latin typeface="Comic Sans MS" pitchFamily="66" charset="0"/>
              </a:rPr>
              <a:t>Tiamina</a:t>
            </a:r>
            <a:r>
              <a:rPr lang="it-IT" sz="2400" smtClean="0">
                <a:latin typeface="Comic Sans MS" pitchFamily="66" charset="0"/>
              </a:rPr>
              <a:t> o aneurina chimicamente è un anello pirimidinico e anello tiazolico uniti da ponte metilenico. </a:t>
            </a:r>
          </a:p>
          <a:p>
            <a:pPr eaLnBrk="1" hangingPunct="1">
              <a:lnSpc>
                <a:spcPct val="90000"/>
              </a:lnSpc>
              <a:buFont typeface="Wingdings" pitchFamily="2" charset="2"/>
              <a:buNone/>
            </a:pPr>
            <a:endParaRPr lang="it-IT" sz="2400" smtClean="0">
              <a:latin typeface="Comic Sans MS" pitchFamily="66" charset="0"/>
            </a:endParaRPr>
          </a:p>
          <a:p>
            <a:pPr eaLnBrk="1" hangingPunct="1">
              <a:lnSpc>
                <a:spcPct val="90000"/>
              </a:lnSpc>
              <a:buFont typeface="Wingdings" pitchFamily="2" charset="2"/>
              <a:buNone/>
            </a:pPr>
            <a:endParaRPr lang="it-IT" sz="2400" smtClean="0">
              <a:latin typeface="Comic Sans MS" pitchFamily="66" charset="0"/>
            </a:endParaRPr>
          </a:p>
          <a:p>
            <a:pPr eaLnBrk="1" hangingPunct="1">
              <a:lnSpc>
                <a:spcPct val="90000"/>
              </a:lnSpc>
              <a:buFont typeface="Wingdings" pitchFamily="2" charset="2"/>
              <a:buNone/>
            </a:pPr>
            <a:endParaRPr lang="it-IT" sz="2400" smtClean="0">
              <a:latin typeface="Comic Sans MS" pitchFamily="66" charset="0"/>
            </a:endParaRPr>
          </a:p>
          <a:p>
            <a:pPr eaLnBrk="1" hangingPunct="1">
              <a:lnSpc>
                <a:spcPct val="90000"/>
              </a:lnSpc>
              <a:buFont typeface="Wingdings" pitchFamily="2" charset="2"/>
              <a:buNone/>
            </a:pPr>
            <a:endParaRPr lang="it-IT" sz="2400" smtClean="0">
              <a:latin typeface="Comic Sans MS" pitchFamily="66" charset="0"/>
            </a:endParaRPr>
          </a:p>
          <a:p>
            <a:pPr eaLnBrk="1" hangingPunct="1">
              <a:lnSpc>
                <a:spcPct val="90000"/>
              </a:lnSpc>
              <a:buFont typeface="Wingdings" pitchFamily="2" charset="2"/>
              <a:buNone/>
            </a:pPr>
            <a:endParaRPr lang="it-IT" sz="2400" smtClean="0">
              <a:latin typeface="Comic Sans MS" pitchFamily="66" charset="0"/>
            </a:endParaRPr>
          </a:p>
          <a:p>
            <a:pPr eaLnBrk="1" hangingPunct="1">
              <a:lnSpc>
                <a:spcPct val="90000"/>
              </a:lnSpc>
              <a:buFont typeface="Wingdings" pitchFamily="2" charset="2"/>
              <a:buNone/>
            </a:pPr>
            <a:endParaRPr lang="it-IT" sz="2400" smtClean="0">
              <a:latin typeface="Comic Sans MS" pitchFamily="66" charset="0"/>
            </a:endParaRPr>
          </a:p>
          <a:p>
            <a:pPr eaLnBrk="1" hangingPunct="1">
              <a:lnSpc>
                <a:spcPct val="90000"/>
              </a:lnSpc>
              <a:buFont typeface="Wingdings" pitchFamily="2" charset="2"/>
              <a:buNone/>
            </a:pPr>
            <a:r>
              <a:rPr lang="it-IT" sz="2400" smtClean="0">
                <a:latin typeface="Comic Sans MS" pitchFamily="66" charset="0"/>
              </a:rPr>
              <a:t>Largamente diffusa in alimenti di origine vegetale e animale (legumi, frutta, fegato, latte, uova).</a:t>
            </a:r>
          </a:p>
          <a:p>
            <a:pPr eaLnBrk="1" hangingPunct="1">
              <a:lnSpc>
                <a:spcPct val="90000"/>
              </a:lnSpc>
              <a:buFont typeface="Wingdings" pitchFamily="2" charset="2"/>
              <a:buNone/>
            </a:pPr>
            <a:r>
              <a:rPr lang="it-IT" sz="2400" smtClean="0">
                <a:latin typeface="Comic Sans MS" pitchFamily="66" charset="0"/>
              </a:rPr>
              <a:t>Assorbita nell’intestino tenue , attraverso la vena porta nel fegato viene fosforilata ad una forma attiva (TPP= tiaminapirofosfato).</a:t>
            </a:r>
          </a:p>
          <a:p>
            <a:pPr eaLnBrk="1" hangingPunct="1">
              <a:lnSpc>
                <a:spcPct val="90000"/>
              </a:lnSpc>
              <a:buFont typeface="Wingdings" pitchFamily="2" charset="2"/>
              <a:buNone/>
            </a:pPr>
            <a:r>
              <a:rPr lang="it-IT" sz="2400" smtClean="0">
                <a:latin typeface="Comic Sans MS" pitchFamily="66" charset="0"/>
              </a:rPr>
              <a:t>Fabbisogno quotidiano (scarse riserve) dipendente dai carboidrati ingeriti perché coinvolta nell’utilizzazione degli idrati di C, 0.4 mg/1000kcal die</a:t>
            </a:r>
          </a:p>
        </p:txBody>
      </p:sp>
      <p:pic>
        <p:nvPicPr>
          <p:cNvPr id="6" name="Picture 2"/>
          <p:cNvPicPr>
            <a:picLocks noChangeAspect="1" noChangeArrowheads="1"/>
          </p:cNvPicPr>
          <p:nvPr/>
        </p:nvPicPr>
        <p:blipFill>
          <a:blip r:embed="rId2" cstate="print"/>
          <a:srcRect t="10162"/>
          <a:stretch>
            <a:fillRect/>
          </a:stretch>
        </p:blipFill>
        <p:spPr bwMode="auto">
          <a:xfrm>
            <a:off x="1450975" y="1428750"/>
            <a:ext cx="7308850" cy="25257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ox(in)">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387">
                                            <p:txEl>
                                              <p:pRg st="0" end="0"/>
                                            </p:txEl>
                                          </p:spTgt>
                                        </p:tgtEl>
                                        <p:attrNameLst>
                                          <p:attrName>style.visibility</p:attrName>
                                        </p:attrNameLst>
                                      </p:cBhvr>
                                      <p:to>
                                        <p:strVal val="visible"/>
                                      </p:to>
                                    </p:set>
                                    <p:animEffect transition="in" filter="box(in)">
                                      <p:cBhvr>
                                        <p:cTn id="17" dur="500"/>
                                        <p:tgtEl>
                                          <p:spTgt spid="1638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6387">
                                            <p:txEl>
                                              <p:pRg st="7" end="7"/>
                                            </p:txEl>
                                          </p:spTgt>
                                        </p:tgtEl>
                                        <p:attrNameLst>
                                          <p:attrName>style.visibility</p:attrName>
                                        </p:attrNameLst>
                                      </p:cBhvr>
                                      <p:to>
                                        <p:strVal val="visible"/>
                                      </p:to>
                                    </p:set>
                                    <p:animEffect transition="in" filter="box(in)">
                                      <p:cBhvr>
                                        <p:cTn id="22" dur="500"/>
                                        <p:tgtEl>
                                          <p:spTgt spid="16387">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6387">
                                            <p:txEl>
                                              <p:pRg st="8" end="8"/>
                                            </p:txEl>
                                          </p:spTgt>
                                        </p:tgtEl>
                                        <p:attrNameLst>
                                          <p:attrName>style.visibility</p:attrName>
                                        </p:attrNameLst>
                                      </p:cBhvr>
                                      <p:to>
                                        <p:strVal val="visible"/>
                                      </p:to>
                                    </p:set>
                                    <p:animEffect transition="in" filter="box(in)">
                                      <p:cBhvr>
                                        <p:cTn id="27" dur="500"/>
                                        <p:tgtEl>
                                          <p:spTgt spid="16387">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6387">
                                            <p:txEl>
                                              <p:pRg st="9" end="9"/>
                                            </p:txEl>
                                          </p:spTgt>
                                        </p:tgtEl>
                                        <p:attrNameLst>
                                          <p:attrName>style.visibility</p:attrName>
                                        </p:attrNameLst>
                                      </p:cBhvr>
                                      <p:to>
                                        <p:strVal val="visible"/>
                                      </p:to>
                                    </p:set>
                                    <p:animEffect transition="in" filter="box(in)">
                                      <p:cBhvr>
                                        <p:cTn id="32" dur="500"/>
                                        <p:tgtEl>
                                          <p:spTgt spid="1638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7" grpId="0"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304800" y="0"/>
            <a:ext cx="95980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1042988" y="923925"/>
            <a:ext cx="8859837" cy="5934075"/>
          </a:xfrm>
          <a:prstGeom prst="rect">
            <a:avLst/>
          </a:prstGeom>
          <a:noFill/>
          <a:ln w="9525">
            <a:noFill/>
            <a:miter lim="800000"/>
            <a:headEnd/>
            <a:tailEnd/>
          </a:ln>
        </p:spPr>
        <p:txBody>
          <a:bodyPr>
            <a:spAutoFit/>
          </a:bodyPr>
          <a:lstStyle/>
          <a:p>
            <a:pPr marL="92075" indent="-92075"/>
            <a:r>
              <a:rPr lang="it-IT"/>
              <a:t>Come TPP partecipa a :</a:t>
            </a:r>
          </a:p>
          <a:p>
            <a:pPr marL="92075" indent="-92075">
              <a:buFontTx/>
              <a:buChar char="•"/>
            </a:pPr>
            <a:r>
              <a:rPr lang="it-IT"/>
              <a:t>Decarbossilazione dell’acido piruvuco a dare acetilCoA</a:t>
            </a:r>
          </a:p>
          <a:p>
            <a:pPr marL="92075" indent="-92075">
              <a:buFontTx/>
              <a:buChar char="•"/>
            </a:pPr>
            <a:r>
              <a:rPr lang="it-IT"/>
              <a:t>Decarbossilazione dell’acido </a:t>
            </a:r>
            <a:r>
              <a:rPr lang="it-IT">
                <a:latin typeface="Symbol" pitchFamily="18" charset="2"/>
              </a:rPr>
              <a:t>a</a:t>
            </a:r>
            <a:r>
              <a:rPr lang="it-IT"/>
              <a:t>-chetoglutarico che nel ciclo citrico porta a succinilCoA</a:t>
            </a:r>
          </a:p>
          <a:p>
            <a:pPr marL="92075" indent="-92075">
              <a:buFontTx/>
              <a:buChar char="•"/>
            </a:pPr>
            <a:r>
              <a:rPr lang="it-IT"/>
              <a:t>Le reazioni di transchetolazione nella via degradativa del glucosio dei pentosofosfati</a:t>
            </a:r>
          </a:p>
          <a:p>
            <a:pPr marL="92075" indent="-92075">
              <a:buFontTx/>
              <a:buChar char="•"/>
            </a:pPr>
            <a:endParaRPr lang="it-IT"/>
          </a:p>
          <a:p>
            <a:pPr marL="92075" indent="-92075"/>
            <a:r>
              <a:rPr lang="it-IT"/>
              <a:t>Inoltre interviene nella trasmissione dell’impulso nervoso potenziando gli effetti dell’acetilcolina per inibizione della colinesterasi</a:t>
            </a:r>
          </a:p>
          <a:p>
            <a:pPr marL="92075" indent="-92075"/>
            <a:endParaRPr lang="it-IT"/>
          </a:p>
          <a:p>
            <a:pPr marL="92075" indent="-92075"/>
            <a:r>
              <a:rPr lang="it-IT"/>
              <a:t>La sua carenza genera il </a:t>
            </a:r>
            <a:r>
              <a:rPr lang="it-IT" i="1"/>
              <a:t>beri-beri </a:t>
            </a:r>
            <a:r>
              <a:rPr lang="it-IT"/>
              <a:t>sindrome morbosa che può portare alla morte, diffusa tuttora nel Sud-Est Asiatico.</a:t>
            </a:r>
          </a:p>
          <a:p>
            <a:pPr marL="92075" indent="-92075"/>
            <a:r>
              <a:rPr lang="it-IT"/>
              <a:t>Deficit di questa vitamina può essere causato dall’eccesso di alcol.</a:t>
            </a:r>
          </a:p>
          <a:p>
            <a:pPr marL="92075" indent="-92075"/>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animEffect transition="in" filter="box(in)">
                                      <p:cBhvr>
                                        <p:cTn id="7" dur="500"/>
                                        <p:tgtEl>
                                          <p:spTgt spid="307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0722">
                                            <p:txEl>
                                              <p:pRg st="1" end="1"/>
                                            </p:txEl>
                                          </p:spTgt>
                                        </p:tgtEl>
                                        <p:attrNameLst>
                                          <p:attrName>style.visibility</p:attrName>
                                        </p:attrNameLst>
                                      </p:cBhvr>
                                      <p:to>
                                        <p:strVal val="visible"/>
                                      </p:to>
                                    </p:set>
                                    <p:animEffect transition="in" filter="box(in)">
                                      <p:cBhvr>
                                        <p:cTn id="12" dur="500"/>
                                        <p:tgtEl>
                                          <p:spTgt spid="307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0722">
                                            <p:txEl>
                                              <p:pRg st="2" end="2"/>
                                            </p:txEl>
                                          </p:spTgt>
                                        </p:tgtEl>
                                        <p:attrNameLst>
                                          <p:attrName>style.visibility</p:attrName>
                                        </p:attrNameLst>
                                      </p:cBhvr>
                                      <p:to>
                                        <p:strVal val="visible"/>
                                      </p:to>
                                    </p:set>
                                    <p:animEffect transition="in" filter="box(in)">
                                      <p:cBhvr>
                                        <p:cTn id="17" dur="500"/>
                                        <p:tgtEl>
                                          <p:spTgt spid="307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0722">
                                            <p:txEl>
                                              <p:pRg st="3" end="3"/>
                                            </p:txEl>
                                          </p:spTgt>
                                        </p:tgtEl>
                                        <p:attrNameLst>
                                          <p:attrName>style.visibility</p:attrName>
                                        </p:attrNameLst>
                                      </p:cBhvr>
                                      <p:to>
                                        <p:strVal val="visible"/>
                                      </p:to>
                                    </p:set>
                                    <p:animEffect transition="in" filter="box(in)">
                                      <p:cBhvr>
                                        <p:cTn id="22" dur="500"/>
                                        <p:tgtEl>
                                          <p:spTgt spid="307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0722">
                                            <p:txEl>
                                              <p:pRg st="5" end="5"/>
                                            </p:txEl>
                                          </p:spTgt>
                                        </p:tgtEl>
                                        <p:attrNameLst>
                                          <p:attrName>style.visibility</p:attrName>
                                        </p:attrNameLst>
                                      </p:cBhvr>
                                      <p:to>
                                        <p:strVal val="visible"/>
                                      </p:to>
                                    </p:set>
                                    <p:animEffect transition="in" filter="box(in)">
                                      <p:cBhvr>
                                        <p:cTn id="27" dur="500"/>
                                        <p:tgtEl>
                                          <p:spTgt spid="3072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0722">
                                            <p:txEl>
                                              <p:pRg st="7" end="7"/>
                                            </p:txEl>
                                          </p:spTgt>
                                        </p:tgtEl>
                                        <p:attrNameLst>
                                          <p:attrName>style.visibility</p:attrName>
                                        </p:attrNameLst>
                                      </p:cBhvr>
                                      <p:to>
                                        <p:strVal val="visible"/>
                                      </p:to>
                                    </p:set>
                                    <p:animEffect transition="in" filter="box(in)">
                                      <p:cBhvr>
                                        <p:cTn id="32" dur="500"/>
                                        <p:tgtEl>
                                          <p:spTgt spid="3072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0722">
                                            <p:txEl>
                                              <p:pRg st="8" end="8"/>
                                            </p:txEl>
                                          </p:spTgt>
                                        </p:tgtEl>
                                        <p:attrNameLst>
                                          <p:attrName>style.visibility</p:attrName>
                                        </p:attrNameLst>
                                      </p:cBhvr>
                                      <p:to>
                                        <p:strVal val="visible"/>
                                      </p:to>
                                    </p:set>
                                    <p:animEffect transition="in" filter="box(in)">
                                      <p:cBhvr>
                                        <p:cTn id="37" dur="500"/>
                                        <p:tgtEl>
                                          <p:spTgt spid="307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165100" y="0"/>
            <a:ext cx="9737725" cy="6986588"/>
          </a:xfrm>
          <a:prstGeom prst="rect">
            <a:avLst/>
          </a:prstGeom>
          <a:noFill/>
          <a:ln w="9525">
            <a:noFill/>
            <a:miter lim="800000"/>
            <a:headEnd/>
            <a:tailEnd/>
          </a:ln>
        </p:spPr>
        <p:txBody>
          <a:bodyPr>
            <a:spAutoFit/>
          </a:bodyPr>
          <a:lstStyle/>
          <a:p>
            <a:pPr marL="952500" indent="-476250" algn="just">
              <a:tabLst>
                <a:tab pos="862013" algn="l"/>
              </a:tabLst>
            </a:pPr>
            <a:r>
              <a:rPr lang="it-IT" sz="2800"/>
              <a:t>Una vitamina di solito non è una sola sostanza ma un gruppo di sostanze chimiche che impediscono l’insorgere di sintomi da carenza</a:t>
            </a:r>
          </a:p>
          <a:p>
            <a:pPr marL="952500" indent="-476250">
              <a:tabLst>
                <a:tab pos="862013" algn="l"/>
              </a:tabLst>
            </a:pPr>
            <a:r>
              <a:rPr lang="it-IT" sz="2800"/>
              <a:t>Molte svolgono, oltre alle azioni specifiche, azioni comuni:</a:t>
            </a:r>
          </a:p>
          <a:p>
            <a:pPr marL="952500" indent="-476250">
              <a:buFont typeface="Wingdings" pitchFamily="2" charset="2"/>
              <a:buChar char="ü"/>
              <a:tabLst>
                <a:tab pos="862013" algn="l"/>
              </a:tabLst>
            </a:pPr>
            <a:r>
              <a:rPr lang="it-IT" sz="2800"/>
              <a:t>A, D, gruppo B, C </a:t>
            </a:r>
            <a:r>
              <a:rPr lang="it-IT" sz="2800">
                <a:sym typeface="Symbol" pitchFamily="18" charset="2"/>
              </a:rPr>
              <a:t> fattori di crescita</a:t>
            </a:r>
          </a:p>
          <a:p>
            <a:pPr marL="952500" indent="-476250">
              <a:buFont typeface="Wingdings" pitchFamily="2" charset="2"/>
              <a:buChar char="ü"/>
              <a:tabLst>
                <a:tab pos="862013" algn="l"/>
              </a:tabLst>
            </a:pPr>
            <a:r>
              <a:rPr lang="it-IT" sz="2800">
                <a:sym typeface="Symbol" pitchFamily="18" charset="2"/>
              </a:rPr>
              <a:t>B</a:t>
            </a:r>
            <a:r>
              <a:rPr lang="it-IT" sz="2800" baseline="-25000">
                <a:sym typeface="Symbol" pitchFamily="18" charset="2"/>
              </a:rPr>
              <a:t>1</a:t>
            </a:r>
            <a:r>
              <a:rPr lang="it-IT" sz="2800">
                <a:sym typeface="Symbol" pitchFamily="18" charset="2"/>
              </a:rPr>
              <a:t>, B</a:t>
            </a:r>
            <a:r>
              <a:rPr lang="it-IT" sz="2800" baseline="-25000">
                <a:sym typeface="Symbol" pitchFamily="18" charset="2"/>
              </a:rPr>
              <a:t>6</a:t>
            </a:r>
            <a:r>
              <a:rPr lang="it-IT" sz="2800">
                <a:sym typeface="Symbol" pitchFamily="18" charset="2"/>
              </a:rPr>
              <a:t>, B</a:t>
            </a:r>
            <a:r>
              <a:rPr lang="it-IT" sz="2800" baseline="-25000">
                <a:sym typeface="Symbol" pitchFamily="18" charset="2"/>
              </a:rPr>
              <a:t>12</a:t>
            </a:r>
            <a:r>
              <a:rPr lang="it-IT" sz="2800">
                <a:sym typeface="Symbol" pitchFamily="18" charset="2"/>
              </a:rPr>
              <a:t>, PP   rafforzamento strutture 			                    nervose</a:t>
            </a:r>
          </a:p>
          <a:p>
            <a:pPr marL="952500" indent="-476250">
              <a:buFont typeface="Wingdings" pitchFamily="2" charset="2"/>
              <a:buChar char="ü"/>
              <a:tabLst>
                <a:tab pos="862013" algn="l"/>
              </a:tabLst>
            </a:pPr>
            <a:r>
              <a:rPr lang="it-IT" sz="2800">
                <a:sym typeface="Symbol" pitchFamily="18" charset="2"/>
              </a:rPr>
              <a:t>A, E, B</a:t>
            </a:r>
            <a:r>
              <a:rPr lang="it-IT" sz="2800" baseline="-25000">
                <a:sym typeface="Symbol" pitchFamily="18" charset="2"/>
              </a:rPr>
              <a:t>6</a:t>
            </a:r>
            <a:r>
              <a:rPr lang="it-IT" sz="2800">
                <a:sym typeface="Symbol" pitchFamily="18" charset="2"/>
              </a:rPr>
              <a:t>, C  resistenza alle infezioni</a:t>
            </a:r>
          </a:p>
          <a:p>
            <a:pPr marL="952500" indent="-476250">
              <a:buFont typeface="Wingdings" pitchFamily="2" charset="2"/>
              <a:buChar char="ü"/>
              <a:tabLst>
                <a:tab pos="862013" algn="l"/>
              </a:tabLst>
            </a:pPr>
            <a:r>
              <a:rPr lang="it-IT" sz="2800">
                <a:sym typeface="Symbol" pitchFamily="18" charset="2"/>
              </a:rPr>
              <a:t>E, acido folico (B9), B6, B12,  C   prevenzione anemie</a:t>
            </a:r>
          </a:p>
          <a:p>
            <a:pPr marL="952500" indent="-476250">
              <a:buFont typeface="Wingdings" pitchFamily="2" charset="2"/>
              <a:buChar char="ü"/>
              <a:tabLst>
                <a:tab pos="862013" algn="l"/>
              </a:tabLst>
            </a:pPr>
            <a:r>
              <a:rPr lang="it-IT" sz="2800">
                <a:sym typeface="Symbol" pitchFamily="18" charset="2"/>
              </a:rPr>
              <a:t>E, C, A  antiossidanti (salvaguardia radicali liberi)</a:t>
            </a:r>
          </a:p>
          <a:p>
            <a:pPr marL="952500" indent="-476250">
              <a:buFont typeface="Wingdings" pitchFamily="2" charset="2"/>
              <a:buChar char="ü"/>
              <a:tabLst>
                <a:tab pos="862013" algn="l"/>
              </a:tabLst>
            </a:pPr>
            <a:r>
              <a:rPr lang="it-IT" sz="2800">
                <a:sym typeface="Symbol" pitchFamily="18" charset="2"/>
              </a:rPr>
              <a:t>A, B</a:t>
            </a:r>
            <a:r>
              <a:rPr lang="it-IT" sz="2800" baseline="-25000">
                <a:sym typeface="Symbol" pitchFamily="18" charset="2"/>
              </a:rPr>
              <a:t>2</a:t>
            </a:r>
            <a:r>
              <a:rPr lang="it-IT" sz="2800">
                <a:sym typeface="Symbol" pitchFamily="18" charset="2"/>
              </a:rPr>
              <a:t>, B</a:t>
            </a:r>
            <a:r>
              <a:rPr lang="it-IT" sz="2800" baseline="-25000">
                <a:sym typeface="Symbol" pitchFamily="18" charset="2"/>
              </a:rPr>
              <a:t>6</a:t>
            </a:r>
            <a:r>
              <a:rPr lang="it-IT" sz="2800">
                <a:sym typeface="Symbol" pitchFamily="18" charset="2"/>
              </a:rPr>
              <a:t>,B</a:t>
            </a:r>
            <a:r>
              <a:rPr lang="it-IT" sz="1600">
                <a:sym typeface="Symbol" pitchFamily="18" charset="2"/>
              </a:rPr>
              <a:t>9</a:t>
            </a:r>
            <a:r>
              <a:rPr lang="it-IT" sz="2800">
                <a:sym typeface="Symbol" pitchFamily="18" charset="2"/>
              </a:rPr>
              <a:t>, PP   protezione pelle e 		                                   mucose</a:t>
            </a:r>
          </a:p>
          <a:p>
            <a:pPr marL="952500" indent="-476250">
              <a:tabLst>
                <a:tab pos="862013" algn="l"/>
              </a:tabLst>
            </a:pPr>
            <a:r>
              <a:rPr lang="it-IT" sz="2800" b="1">
                <a:sym typeface="Symbol" pitchFamily="18" charset="2"/>
              </a:rPr>
              <a:t>Essenzialità vitamine non sempre certa  (vit. D, B e C)</a:t>
            </a:r>
            <a:endParaRPr lang="it-IT" sz="280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animEffect transition="in" filter="slide(fromBottom)">
                                      <p:cBhvr>
                                        <p:cTn id="7" dur="500"/>
                                        <p:tgtEl>
                                          <p:spTgt spid="71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7172">
                                            <p:txEl>
                                              <p:pRg st="1" end="1"/>
                                            </p:txEl>
                                          </p:spTgt>
                                        </p:tgtEl>
                                        <p:attrNameLst>
                                          <p:attrName>style.visibility</p:attrName>
                                        </p:attrNameLst>
                                      </p:cBhvr>
                                      <p:to>
                                        <p:strVal val="visible"/>
                                      </p:to>
                                    </p:set>
                                    <p:animEffect transition="in" filter="slide(fromBottom)">
                                      <p:cBhvr>
                                        <p:cTn id="12" dur="500"/>
                                        <p:tgtEl>
                                          <p:spTgt spid="7172">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animEffect transition="in" filter="slide(fromBottom)">
                                      <p:cBhvr>
                                        <p:cTn id="15" dur="500"/>
                                        <p:tgtEl>
                                          <p:spTgt spid="717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7172">
                                            <p:txEl>
                                              <p:pRg st="3" end="3"/>
                                            </p:txEl>
                                          </p:spTgt>
                                        </p:tgtEl>
                                        <p:attrNameLst>
                                          <p:attrName>style.visibility</p:attrName>
                                        </p:attrNameLst>
                                      </p:cBhvr>
                                      <p:to>
                                        <p:strVal val="visible"/>
                                      </p:to>
                                    </p:set>
                                    <p:animEffect transition="in" filter="slide(fromBottom)">
                                      <p:cBhvr>
                                        <p:cTn id="20" dur="500"/>
                                        <p:tgtEl>
                                          <p:spTgt spid="717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172">
                                            <p:txEl>
                                              <p:pRg st="4" end="4"/>
                                            </p:txEl>
                                          </p:spTgt>
                                        </p:tgtEl>
                                        <p:attrNameLst>
                                          <p:attrName>style.visibility</p:attrName>
                                        </p:attrNameLst>
                                      </p:cBhvr>
                                      <p:to>
                                        <p:strVal val="visible"/>
                                      </p:to>
                                    </p:set>
                                    <p:animEffect transition="in" filter="slide(fromBottom)">
                                      <p:cBhvr>
                                        <p:cTn id="25" dur="500"/>
                                        <p:tgtEl>
                                          <p:spTgt spid="717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7172">
                                            <p:txEl>
                                              <p:pRg st="5" end="5"/>
                                            </p:txEl>
                                          </p:spTgt>
                                        </p:tgtEl>
                                        <p:attrNameLst>
                                          <p:attrName>style.visibility</p:attrName>
                                        </p:attrNameLst>
                                      </p:cBhvr>
                                      <p:to>
                                        <p:strVal val="visible"/>
                                      </p:to>
                                    </p:set>
                                    <p:animEffect transition="in" filter="slide(fromBottom)">
                                      <p:cBhvr>
                                        <p:cTn id="30" dur="500"/>
                                        <p:tgtEl>
                                          <p:spTgt spid="717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7172">
                                            <p:txEl>
                                              <p:pRg st="6" end="6"/>
                                            </p:txEl>
                                          </p:spTgt>
                                        </p:tgtEl>
                                        <p:attrNameLst>
                                          <p:attrName>style.visibility</p:attrName>
                                        </p:attrNameLst>
                                      </p:cBhvr>
                                      <p:to>
                                        <p:strVal val="visible"/>
                                      </p:to>
                                    </p:set>
                                    <p:animEffect transition="in" filter="slide(fromBottom)">
                                      <p:cBhvr>
                                        <p:cTn id="35" dur="500"/>
                                        <p:tgtEl>
                                          <p:spTgt spid="7172">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7172">
                                            <p:txEl>
                                              <p:pRg st="7" end="7"/>
                                            </p:txEl>
                                          </p:spTgt>
                                        </p:tgtEl>
                                        <p:attrNameLst>
                                          <p:attrName>style.visibility</p:attrName>
                                        </p:attrNameLst>
                                      </p:cBhvr>
                                      <p:to>
                                        <p:strVal val="visible"/>
                                      </p:to>
                                    </p:set>
                                    <p:animEffect transition="in" filter="slide(fromBottom)">
                                      <p:cBhvr>
                                        <p:cTn id="40" dur="500"/>
                                        <p:tgtEl>
                                          <p:spTgt spid="7172">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7172">
                                            <p:txEl>
                                              <p:pRg st="8" end="8"/>
                                            </p:txEl>
                                          </p:spTgt>
                                        </p:tgtEl>
                                        <p:attrNameLst>
                                          <p:attrName>style.visibility</p:attrName>
                                        </p:attrNameLst>
                                      </p:cBhvr>
                                      <p:to>
                                        <p:strVal val="visible"/>
                                      </p:to>
                                    </p:set>
                                    <p:anim calcmode="lin" valueType="num">
                                      <p:cBhvr additive="base">
                                        <p:cTn id="45" dur="500" fill="hold"/>
                                        <p:tgtEl>
                                          <p:spTgt spid="7172">
                                            <p:txEl>
                                              <p:pRg st="8" end="8"/>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717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ctr" eaLnBrk="1" hangingPunct="1"/>
            <a:r>
              <a:rPr lang="it-IT" sz="3600" smtClean="0">
                <a:latin typeface="Comic Sans MS" pitchFamily="66" charset="0"/>
              </a:rPr>
              <a:t>VITAMINA</a:t>
            </a:r>
            <a:r>
              <a:rPr lang="it-IT" smtClean="0">
                <a:latin typeface="Comic Sans MS" pitchFamily="66" charset="0"/>
              </a:rPr>
              <a:t> </a:t>
            </a:r>
            <a:r>
              <a:rPr lang="it-IT" sz="3600" smtClean="0">
                <a:latin typeface="Comic Sans MS" pitchFamily="66" charset="0"/>
              </a:rPr>
              <a:t>B</a:t>
            </a:r>
            <a:r>
              <a:rPr lang="it-IT" sz="3600" baseline="-25000" smtClean="0">
                <a:latin typeface="Comic Sans MS" pitchFamily="66" charset="0"/>
              </a:rPr>
              <a:t>2</a:t>
            </a:r>
            <a:endParaRPr lang="it-IT" sz="3600" smtClean="0">
              <a:latin typeface="Comic Sans MS" pitchFamily="66" charset="0"/>
            </a:endParaRPr>
          </a:p>
        </p:txBody>
      </p:sp>
      <p:sp>
        <p:nvSpPr>
          <p:cNvPr id="31747" name="Rectangle 3"/>
          <p:cNvSpPr>
            <a:spLocks noGrp="1" noChangeArrowheads="1"/>
          </p:cNvSpPr>
          <p:nvPr>
            <p:ph type="body" idx="1"/>
          </p:nvPr>
        </p:nvSpPr>
        <p:spPr>
          <a:xfrm>
            <a:off x="1270000" y="1628775"/>
            <a:ext cx="8418513" cy="4467225"/>
          </a:xfrm>
        </p:spPr>
        <p:txBody>
          <a:bodyPr/>
          <a:lstStyle/>
          <a:p>
            <a:pPr algn="just" eaLnBrk="1" hangingPunct="1">
              <a:lnSpc>
                <a:spcPct val="70000"/>
              </a:lnSpc>
              <a:buFont typeface="Wingdings" pitchFamily="2" charset="2"/>
              <a:buNone/>
            </a:pPr>
            <a:r>
              <a:rPr lang="it-IT" sz="2800" b="1" smtClean="0">
                <a:latin typeface="Comic Sans MS" pitchFamily="66" charset="0"/>
              </a:rPr>
              <a:t>Riboflavina</a:t>
            </a:r>
            <a:r>
              <a:rPr lang="it-IT" sz="2800" smtClean="0">
                <a:latin typeface="Comic Sans MS" pitchFamily="66" charset="0"/>
              </a:rPr>
              <a:t> composta da </a:t>
            </a:r>
            <a:r>
              <a:rPr lang="it-IT" sz="2800" b="1" smtClean="0">
                <a:latin typeface="Comic Sans MS" pitchFamily="66" charset="0"/>
              </a:rPr>
              <a:t>ribitolo</a:t>
            </a:r>
            <a:r>
              <a:rPr lang="it-IT" sz="2800" smtClean="0">
                <a:latin typeface="Comic Sans MS" pitchFamily="66" charset="0"/>
              </a:rPr>
              <a:t> e una flavina l’</a:t>
            </a:r>
            <a:r>
              <a:rPr lang="it-IT" sz="2800" b="1" smtClean="0">
                <a:latin typeface="Comic Sans MS" pitchFamily="66" charset="0"/>
              </a:rPr>
              <a:t>isoallosazina</a:t>
            </a:r>
            <a:r>
              <a:rPr lang="it-IT" sz="2800" smtClean="0">
                <a:latin typeface="Comic Sans MS" pitchFamily="66" charset="0"/>
              </a:rPr>
              <a:t>. Viene sintetizzata da piante e microrganismi  e si trova in cereali, latte, uova, carne e pesce. Una parte può provenire da sintesi dei batteri intestinali.</a:t>
            </a:r>
          </a:p>
          <a:p>
            <a:pPr algn="just" eaLnBrk="1" hangingPunct="1">
              <a:lnSpc>
                <a:spcPct val="70000"/>
              </a:lnSpc>
              <a:buFont typeface="Wingdings" pitchFamily="2" charset="2"/>
              <a:buNone/>
            </a:pPr>
            <a:r>
              <a:rPr lang="it-IT" sz="2800" smtClean="0">
                <a:latin typeface="Comic Sans MS" pitchFamily="66" charset="0"/>
              </a:rPr>
              <a:t>E’ assorbita nell’intestino dopo fosforilazione e inviata al fegato tramite la vena porta.</a:t>
            </a:r>
          </a:p>
          <a:p>
            <a:pPr algn="just" eaLnBrk="1" hangingPunct="1">
              <a:lnSpc>
                <a:spcPct val="70000"/>
              </a:lnSpc>
              <a:buFont typeface="Wingdings" pitchFamily="2" charset="2"/>
              <a:buNone/>
            </a:pPr>
            <a:endParaRPr lang="it-IT" sz="2800" smtClean="0">
              <a:latin typeface="Comic Sans MS" pitchFamily="66" charset="0"/>
            </a:endParaRPr>
          </a:p>
          <a:p>
            <a:pPr algn="just" eaLnBrk="1" hangingPunct="1">
              <a:lnSpc>
                <a:spcPct val="70000"/>
              </a:lnSpc>
              <a:buFont typeface="Wingdings" pitchFamily="2" charset="2"/>
              <a:buNone/>
            </a:pPr>
            <a:r>
              <a:rPr lang="it-IT" sz="2800" smtClean="0">
                <a:latin typeface="Comic Sans MS" pitchFamily="66" charset="0"/>
              </a:rPr>
              <a:t>Preculsore di 2 importanti coenzimi</a:t>
            </a:r>
          </a:p>
          <a:p>
            <a:pPr algn="just" eaLnBrk="1" hangingPunct="1">
              <a:lnSpc>
                <a:spcPct val="70000"/>
              </a:lnSpc>
            </a:pPr>
            <a:r>
              <a:rPr lang="it-IT" sz="2800" smtClean="0">
                <a:latin typeface="Comic Sans MS" pitchFamily="66" charset="0"/>
              </a:rPr>
              <a:t>FAD</a:t>
            </a:r>
          </a:p>
          <a:p>
            <a:pPr algn="just" eaLnBrk="1" hangingPunct="1">
              <a:lnSpc>
                <a:spcPct val="70000"/>
              </a:lnSpc>
            </a:pPr>
            <a:r>
              <a:rPr lang="it-IT" sz="2800" smtClean="0">
                <a:latin typeface="Comic Sans MS" pitchFamily="66" charset="0"/>
              </a:rPr>
              <a:t>FMN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box(in)">
                                      <p:cBhvr>
                                        <p:cTn id="7" dur="500"/>
                                        <p:tgtEl>
                                          <p:spTgt spid="317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747">
                                            <p:txEl>
                                              <p:pRg st="0" end="0"/>
                                            </p:txEl>
                                          </p:spTgt>
                                        </p:tgtEl>
                                        <p:attrNameLst>
                                          <p:attrName>style.visibility</p:attrName>
                                        </p:attrNameLst>
                                      </p:cBhvr>
                                      <p:to>
                                        <p:strVal val="visible"/>
                                      </p:to>
                                    </p:set>
                                    <p:animEffect transition="in" filter="box(in)">
                                      <p:cBhvr>
                                        <p:cTn id="12" dur="500"/>
                                        <p:tgtEl>
                                          <p:spTgt spid="317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1747">
                                            <p:txEl>
                                              <p:pRg st="1" end="1"/>
                                            </p:txEl>
                                          </p:spTgt>
                                        </p:tgtEl>
                                        <p:attrNameLst>
                                          <p:attrName>style.visibility</p:attrName>
                                        </p:attrNameLst>
                                      </p:cBhvr>
                                      <p:to>
                                        <p:strVal val="visible"/>
                                      </p:to>
                                    </p:set>
                                    <p:animEffect transition="in" filter="box(in)">
                                      <p:cBhvr>
                                        <p:cTn id="17" dur="500"/>
                                        <p:tgtEl>
                                          <p:spTgt spid="3174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1747">
                                            <p:txEl>
                                              <p:pRg st="3" end="3"/>
                                            </p:txEl>
                                          </p:spTgt>
                                        </p:tgtEl>
                                        <p:attrNameLst>
                                          <p:attrName>style.visibility</p:attrName>
                                        </p:attrNameLst>
                                      </p:cBhvr>
                                      <p:to>
                                        <p:strVal val="visible"/>
                                      </p:to>
                                    </p:set>
                                    <p:animEffect transition="in" filter="box(in)">
                                      <p:cBhvr>
                                        <p:cTn id="22" dur="500"/>
                                        <p:tgtEl>
                                          <p:spTgt spid="317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1747">
                                            <p:txEl>
                                              <p:pRg st="4" end="4"/>
                                            </p:txEl>
                                          </p:spTgt>
                                        </p:tgtEl>
                                        <p:attrNameLst>
                                          <p:attrName>style.visibility</p:attrName>
                                        </p:attrNameLst>
                                      </p:cBhvr>
                                      <p:to>
                                        <p:strVal val="visible"/>
                                      </p:to>
                                    </p:set>
                                    <p:animEffect transition="in" filter="box(in)">
                                      <p:cBhvr>
                                        <p:cTn id="27" dur="500"/>
                                        <p:tgtEl>
                                          <p:spTgt spid="317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1747">
                                            <p:txEl>
                                              <p:pRg st="5" end="5"/>
                                            </p:txEl>
                                          </p:spTgt>
                                        </p:tgtEl>
                                        <p:attrNameLst>
                                          <p:attrName>style.visibility</p:attrName>
                                        </p:attrNameLst>
                                      </p:cBhvr>
                                      <p:to>
                                        <p:strVal val="visible"/>
                                      </p:to>
                                    </p:set>
                                    <p:animEffect transition="in" filter="box(in)">
                                      <p:cBhvr>
                                        <p:cTn id="32" dur="500"/>
                                        <p:tgtEl>
                                          <p:spTgt spid="317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31747" grpId="0" build="p" bldLvl="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2189163" y="609600"/>
            <a:ext cx="55245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990600" y="333375"/>
            <a:ext cx="8661400" cy="5216525"/>
          </a:xfrm>
          <a:prstGeom prst="rect">
            <a:avLst/>
          </a:prstGeom>
          <a:noFill/>
          <a:ln w="9525">
            <a:noFill/>
            <a:miter lim="800000"/>
            <a:headEnd/>
            <a:tailEnd/>
          </a:ln>
        </p:spPr>
        <p:txBody>
          <a:bodyPr>
            <a:spAutoFit/>
          </a:bodyPr>
          <a:lstStyle/>
          <a:p>
            <a:pPr marL="358775" indent="-358775"/>
            <a:r>
              <a:rPr lang="it-IT" sz="2800"/>
              <a:t>FAD e FMN sono gruppi prostetici di numerosi enzimi coinvolti in reazioni  redox:</a:t>
            </a:r>
          </a:p>
          <a:p>
            <a:pPr marL="358775" indent="-358775">
              <a:buFont typeface="Wingdings" pitchFamily="2" charset="2"/>
              <a:buChar char="Ø"/>
            </a:pPr>
            <a:r>
              <a:rPr lang="it-IT" sz="2800"/>
              <a:t>Degradazione ossidativa dell’ac piruvico ad acetilCoA</a:t>
            </a:r>
          </a:p>
          <a:p>
            <a:pPr marL="358775" indent="-358775">
              <a:buFont typeface="Wingdings" pitchFamily="2" charset="2"/>
              <a:buChar char="Ø"/>
            </a:pPr>
            <a:r>
              <a:rPr lang="it-IT" sz="2800">
                <a:latin typeface="Symbol" pitchFamily="18" charset="2"/>
              </a:rPr>
              <a:t>b</a:t>
            </a:r>
            <a:r>
              <a:rPr lang="it-IT" sz="2800"/>
              <a:t>-ossidazione degli acidi grassi</a:t>
            </a:r>
          </a:p>
          <a:p>
            <a:pPr marL="358775" indent="-358775">
              <a:buFont typeface="Wingdings" pitchFamily="2" charset="2"/>
              <a:buChar char="Ø"/>
            </a:pPr>
            <a:r>
              <a:rPr lang="it-IT" sz="2800"/>
              <a:t>Deaminazione ossidativa di amminoacidi</a:t>
            </a:r>
          </a:p>
          <a:p>
            <a:pPr marL="358775" indent="-358775">
              <a:buFont typeface="Wingdings" pitchFamily="2" charset="2"/>
              <a:buChar char="Ø"/>
            </a:pPr>
            <a:r>
              <a:rPr lang="it-IT" sz="2800"/>
              <a:t>Trasporto di elettroni e protoni in catena respiratoria</a:t>
            </a:r>
          </a:p>
          <a:p>
            <a:pPr marL="358775" indent="-358775">
              <a:buFont typeface="Wingdings" pitchFamily="2" charset="2"/>
              <a:buChar char="Ø"/>
            </a:pPr>
            <a:r>
              <a:rPr lang="it-IT" sz="2800"/>
              <a:t>Valori raccomandati 0.6 mg/1000 kcal/die</a:t>
            </a:r>
          </a:p>
          <a:p>
            <a:pPr marL="358775" indent="-358775">
              <a:buFont typeface="Wingdings" pitchFamily="2" charset="2"/>
              <a:buChar char="Ø"/>
            </a:pPr>
            <a:r>
              <a:rPr lang="it-IT" sz="2800"/>
              <a:t>Deficit da vit B</a:t>
            </a:r>
            <a:r>
              <a:rPr lang="it-IT" sz="2800" baseline="-25000"/>
              <a:t>2</a:t>
            </a:r>
            <a:r>
              <a:rPr lang="it-IT" sz="2800"/>
              <a:t> è raro legato a disfunzioni di apparato digerente o fegato (CIRROSI)</a:t>
            </a:r>
          </a:p>
          <a:p>
            <a:pPr marL="358775" indent="-358775">
              <a:buFont typeface="Wingdings" pitchFamily="2" charset="2"/>
              <a:buChar char="Ø"/>
            </a:pPr>
            <a:endParaRPr lang="it-IT"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Effect transition="in" filter="box(in)">
                                      <p:cBhvr>
                                        <p:cTn id="7" dur="500"/>
                                        <p:tgtEl>
                                          <p:spTgt spid="337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3794">
                                            <p:txEl>
                                              <p:pRg st="1" end="1"/>
                                            </p:txEl>
                                          </p:spTgt>
                                        </p:tgtEl>
                                        <p:attrNameLst>
                                          <p:attrName>style.visibility</p:attrName>
                                        </p:attrNameLst>
                                      </p:cBhvr>
                                      <p:to>
                                        <p:strVal val="visible"/>
                                      </p:to>
                                    </p:set>
                                    <p:animEffect transition="in" filter="box(in)">
                                      <p:cBhvr>
                                        <p:cTn id="12" dur="500"/>
                                        <p:tgtEl>
                                          <p:spTgt spid="337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3794">
                                            <p:txEl>
                                              <p:pRg st="2" end="2"/>
                                            </p:txEl>
                                          </p:spTgt>
                                        </p:tgtEl>
                                        <p:attrNameLst>
                                          <p:attrName>style.visibility</p:attrName>
                                        </p:attrNameLst>
                                      </p:cBhvr>
                                      <p:to>
                                        <p:strVal val="visible"/>
                                      </p:to>
                                    </p:set>
                                    <p:animEffect transition="in" filter="box(in)">
                                      <p:cBhvr>
                                        <p:cTn id="17" dur="500"/>
                                        <p:tgtEl>
                                          <p:spTgt spid="337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3794">
                                            <p:txEl>
                                              <p:pRg st="3" end="3"/>
                                            </p:txEl>
                                          </p:spTgt>
                                        </p:tgtEl>
                                        <p:attrNameLst>
                                          <p:attrName>style.visibility</p:attrName>
                                        </p:attrNameLst>
                                      </p:cBhvr>
                                      <p:to>
                                        <p:strVal val="visible"/>
                                      </p:to>
                                    </p:set>
                                    <p:animEffect transition="in" filter="box(in)">
                                      <p:cBhvr>
                                        <p:cTn id="22" dur="500"/>
                                        <p:tgtEl>
                                          <p:spTgt spid="3379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3794">
                                            <p:txEl>
                                              <p:pRg st="4" end="4"/>
                                            </p:txEl>
                                          </p:spTgt>
                                        </p:tgtEl>
                                        <p:attrNameLst>
                                          <p:attrName>style.visibility</p:attrName>
                                        </p:attrNameLst>
                                      </p:cBhvr>
                                      <p:to>
                                        <p:strVal val="visible"/>
                                      </p:to>
                                    </p:set>
                                    <p:animEffect transition="in" filter="box(in)">
                                      <p:cBhvr>
                                        <p:cTn id="27" dur="500"/>
                                        <p:tgtEl>
                                          <p:spTgt spid="3379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3794">
                                            <p:txEl>
                                              <p:pRg st="5" end="5"/>
                                            </p:txEl>
                                          </p:spTgt>
                                        </p:tgtEl>
                                        <p:attrNameLst>
                                          <p:attrName>style.visibility</p:attrName>
                                        </p:attrNameLst>
                                      </p:cBhvr>
                                      <p:to>
                                        <p:strVal val="visible"/>
                                      </p:to>
                                    </p:set>
                                    <p:animEffect transition="in" filter="box(in)">
                                      <p:cBhvr>
                                        <p:cTn id="32" dur="500"/>
                                        <p:tgtEl>
                                          <p:spTgt spid="3379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3794">
                                            <p:txEl>
                                              <p:pRg st="6" end="6"/>
                                            </p:txEl>
                                          </p:spTgt>
                                        </p:tgtEl>
                                        <p:attrNameLst>
                                          <p:attrName>style.visibility</p:attrName>
                                        </p:attrNameLst>
                                      </p:cBhvr>
                                      <p:to>
                                        <p:strVal val="visible"/>
                                      </p:to>
                                    </p:set>
                                    <p:animEffect transition="in" filter="box(in)">
                                      <p:cBhvr>
                                        <p:cTn id="37" dur="500"/>
                                        <p:tgtEl>
                                          <p:spTgt spid="3379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484313" y="115888"/>
            <a:ext cx="8418512" cy="1143000"/>
          </a:xfrm>
        </p:spPr>
        <p:txBody>
          <a:bodyPr/>
          <a:lstStyle/>
          <a:p>
            <a:pPr algn="ctr" eaLnBrk="1" hangingPunct="1"/>
            <a:r>
              <a:rPr lang="it-IT" sz="3600" smtClean="0">
                <a:latin typeface="Comic Sans MS" pitchFamily="66" charset="0"/>
              </a:rPr>
              <a:t>VITAMINA</a:t>
            </a:r>
            <a:r>
              <a:rPr lang="it-IT" smtClean="0">
                <a:latin typeface="Comic Sans MS" pitchFamily="66" charset="0"/>
              </a:rPr>
              <a:t> </a:t>
            </a:r>
            <a:r>
              <a:rPr lang="it-IT" sz="3600" smtClean="0">
                <a:latin typeface="Comic Sans MS" pitchFamily="66" charset="0"/>
              </a:rPr>
              <a:t>PP o B3</a:t>
            </a:r>
          </a:p>
        </p:txBody>
      </p:sp>
      <p:sp>
        <p:nvSpPr>
          <p:cNvPr id="34819" name="Rectangle 3"/>
          <p:cNvSpPr>
            <a:spLocks noGrp="1" noChangeArrowheads="1"/>
          </p:cNvSpPr>
          <p:nvPr>
            <p:ph type="body" idx="1"/>
          </p:nvPr>
        </p:nvSpPr>
        <p:spPr>
          <a:xfrm>
            <a:off x="1279525" y="1125538"/>
            <a:ext cx="7921625" cy="4322762"/>
          </a:xfrm>
        </p:spPr>
        <p:txBody>
          <a:bodyPr/>
          <a:lstStyle/>
          <a:p>
            <a:pPr algn="just" eaLnBrk="1" hangingPunct="1">
              <a:lnSpc>
                <a:spcPct val="70000"/>
              </a:lnSpc>
              <a:buFont typeface="Wingdings" pitchFamily="2" charset="2"/>
              <a:buNone/>
            </a:pPr>
            <a:r>
              <a:rPr lang="it-IT" sz="2800" smtClean="0">
                <a:latin typeface="Comic Sans MS" pitchFamily="66" charset="0"/>
              </a:rPr>
              <a:t>Detta anche </a:t>
            </a:r>
            <a:r>
              <a:rPr lang="it-IT" sz="2800" b="1" smtClean="0">
                <a:latin typeface="Comic Sans MS" pitchFamily="66" charset="0"/>
              </a:rPr>
              <a:t>niacina</a:t>
            </a:r>
            <a:r>
              <a:rPr lang="it-IT" sz="2800" smtClean="0">
                <a:latin typeface="Comic Sans MS" pitchFamily="66" charset="0"/>
              </a:rPr>
              <a:t> o Pellagra Preservative Factor per il ruolo svolto da questa vitamina nelle prevenzione dalla pellagra (malattia delle 3D dermatite, diarrea, demenza), diffusa in presenza di un’alimentazione carente di proteine o vitamine  nobili, basata soprattutto sul mais. Chimicamente è l’acido nicotinico e la nicotinammide.  </a:t>
            </a:r>
          </a:p>
          <a:p>
            <a:pPr algn="just" eaLnBrk="1" hangingPunct="1">
              <a:lnSpc>
                <a:spcPct val="70000"/>
              </a:lnSpc>
              <a:buFont typeface="Wingdings" pitchFamily="2" charset="2"/>
              <a:buNone/>
            </a:pPr>
            <a:r>
              <a:rPr lang="it-IT" sz="2800" smtClean="0">
                <a:latin typeface="Comic Sans MS" pitchFamily="66" charset="0"/>
              </a:rPr>
              <a:t>Si trova in carne, fegato, frattaglie, pesce, legumi, lievito di birra.</a:t>
            </a:r>
          </a:p>
          <a:p>
            <a:pPr algn="just" eaLnBrk="1" hangingPunct="1">
              <a:lnSpc>
                <a:spcPct val="70000"/>
              </a:lnSpc>
              <a:buFont typeface="Wingdings" pitchFamily="2" charset="2"/>
              <a:buNone/>
            </a:pPr>
            <a:r>
              <a:rPr lang="it-IT" sz="2800" smtClean="0">
                <a:latin typeface="Comic Sans MS" pitchFamily="66" charset="0"/>
              </a:rPr>
              <a:t>Piante batteri e molti animali la sintetizzano a partire da triptofano (reazioni enzimatiche). Nell’uomo 2/3 da triptofano e 1/3 dalla niacina.</a:t>
            </a:r>
          </a:p>
          <a:p>
            <a:pPr algn="just" eaLnBrk="1" hangingPunct="1">
              <a:lnSpc>
                <a:spcPct val="70000"/>
              </a:lnSpc>
              <a:buFont typeface="Wingdings" pitchFamily="2" charset="2"/>
              <a:buNone/>
            </a:pPr>
            <a:endParaRPr lang="it-IT" sz="2800" smtClean="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ox(in)">
                                      <p:cBhvr>
                                        <p:cTn id="7" dur="5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4819">
                                            <p:txEl>
                                              <p:pRg st="0" end="0"/>
                                            </p:txEl>
                                          </p:spTgt>
                                        </p:tgtEl>
                                        <p:attrNameLst>
                                          <p:attrName>style.visibility</p:attrName>
                                        </p:attrNameLst>
                                      </p:cBhvr>
                                      <p:to>
                                        <p:strVal val="visible"/>
                                      </p:to>
                                    </p:set>
                                    <p:animEffect transition="in" filter="box(in)">
                                      <p:cBhvr>
                                        <p:cTn id="12" dur="500"/>
                                        <p:tgtEl>
                                          <p:spTgt spid="348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990600" y="333375"/>
            <a:ext cx="8424863" cy="4013200"/>
          </a:xfrm>
          <a:prstGeom prst="rect">
            <a:avLst/>
          </a:prstGeom>
          <a:noFill/>
          <a:ln w="9525">
            <a:noFill/>
            <a:miter lim="800000"/>
            <a:headEnd/>
            <a:tailEnd/>
          </a:ln>
        </p:spPr>
        <p:txBody>
          <a:bodyPr>
            <a:spAutoFit/>
          </a:bodyPr>
          <a:lstStyle/>
          <a:p>
            <a:pPr>
              <a:lnSpc>
                <a:spcPct val="70000"/>
              </a:lnSpc>
              <a:spcBef>
                <a:spcPct val="50000"/>
              </a:spcBef>
              <a:buClr>
                <a:schemeClr val="accent1"/>
              </a:buClr>
              <a:buSzPct val="80000"/>
              <a:buFont typeface="Wingdings" pitchFamily="2" charset="2"/>
              <a:buNone/>
            </a:pPr>
            <a:endParaRPr lang="it-IT"/>
          </a:p>
          <a:p>
            <a:pPr>
              <a:lnSpc>
                <a:spcPct val="70000"/>
              </a:lnSpc>
              <a:spcBef>
                <a:spcPct val="50000"/>
              </a:spcBef>
              <a:buClr>
                <a:schemeClr val="accent1"/>
              </a:buClr>
              <a:buSzPct val="80000"/>
              <a:buFont typeface="Wingdings" pitchFamily="2" charset="2"/>
              <a:buNone/>
            </a:pPr>
            <a:r>
              <a:rPr lang="it-IT" sz="2800"/>
              <a:t>Alimentazione a base di mais combina basso contenuto di triptofano con incapacità di estrarre e assorbire niacina dall’alimento. Effetto pellagrogeno del mais</a:t>
            </a:r>
          </a:p>
          <a:p>
            <a:pPr>
              <a:lnSpc>
                <a:spcPct val="70000"/>
              </a:lnSpc>
              <a:spcBef>
                <a:spcPct val="50000"/>
              </a:spcBef>
              <a:buClr>
                <a:schemeClr val="accent1"/>
              </a:buClr>
              <a:buSzPct val="80000"/>
              <a:buFont typeface="Wingdings" pitchFamily="2" charset="2"/>
              <a:buNone/>
            </a:pPr>
            <a:endParaRPr lang="it-IT" sz="2800"/>
          </a:p>
          <a:p>
            <a:pPr>
              <a:lnSpc>
                <a:spcPct val="70000"/>
              </a:lnSpc>
              <a:spcBef>
                <a:spcPct val="50000"/>
              </a:spcBef>
              <a:buClr>
                <a:schemeClr val="accent1"/>
              </a:buClr>
              <a:buSzPct val="80000"/>
              <a:buFont typeface="Wingdings" pitchFamily="2" charset="2"/>
              <a:buNone/>
            </a:pPr>
            <a:r>
              <a:rPr lang="it-IT" sz="2800"/>
              <a:t>Nicotinammide non possiede effetti tossici anche ad alti livelli di assunzione, mentre ac nicotinico a dosi farmacologiche induce aumento di uso di glicogeno muscolare, diminuzione di lipidi nel siero e aritmie cardiache.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3514725" y="669925"/>
            <a:ext cx="6388100" cy="6188075"/>
          </a:xfrm>
          <a:prstGeom prst="rect">
            <a:avLst/>
          </a:prstGeom>
          <a:noFill/>
          <a:ln w="9525">
            <a:noFill/>
            <a:miter lim="800000"/>
            <a:headEnd/>
            <a:tailEnd/>
          </a:ln>
        </p:spPr>
      </p:pic>
      <p:sp>
        <p:nvSpPr>
          <p:cNvPr id="37891" name="Rectangle 3"/>
          <p:cNvSpPr>
            <a:spLocks noChangeArrowheads="1"/>
          </p:cNvSpPr>
          <p:nvPr/>
        </p:nvSpPr>
        <p:spPr bwMode="auto">
          <a:xfrm>
            <a:off x="914400" y="457200"/>
            <a:ext cx="2514600" cy="3292475"/>
          </a:xfrm>
          <a:prstGeom prst="rect">
            <a:avLst/>
          </a:prstGeom>
          <a:noFill/>
          <a:ln w="9525">
            <a:noFill/>
            <a:miter lim="800000"/>
            <a:headEnd/>
            <a:tailEnd/>
          </a:ln>
        </p:spPr>
        <p:txBody>
          <a:bodyPr>
            <a:spAutoFit/>
          </a:bodyPr>
          <a:lstStyle/>
          <a:p>
            <a:pPr>
              <a:spcBef>
                <a:spcPct val="50000"/>
              </a:spcBef>
            </a:pPr>
            <a:r>
              <a:rPr lang="it-IT" sz="2000">
                <a:latin typeface="Arial" charset="0"/>
              </a:rPr>
              <a:t>La vit PP entra a far parte di 2 importanti coenzimi</a:t>
            </a:r>
          </a:p>
          <a:p>
            <a:pPr>
              <a:spcBef>
                <a:spcPct val="50000"/>
              </a:spcBef>
              <a:buFontTx/>
              <a:buChar char="•"/>
            </a:pPr>
            <a:r>
              <a:rPr lang="it-IT" sz="2000">
                <a:latin typeface="Arial" charset="0"/>
              </a:rPr>
              <a:t>NAD</a:t>
            </a:r>
            <a:r>
              <a:rPr lang="it-IT" sz="2000" baseline="30000">
                <a:latin typeface="Arial" charset="0"/>
              </a:rPr>
              <a:t>+</a:t>
            </a:r>
            <a:endParaRPr lang="it-IT" sz="2000">
              <a:latin typeface="Arial" charset="0"/>
            </a:endParaRPr>
          </a:p>
          <a:p>
            <a:pPr>
              <a:spcBef>
                <a:spcPct val="50000"/>
              </a:spcBef>
              <a:buFontTx/>
              <a:buChar char="•"/>
            </a:pPr>
            <a:r>
              <a:rPr lang="it-IT" sz="2000">
                <a:latin typeface="Arial" charset="0"/>
              </a:rPr>
              <a:t>NADP</a:t>
            </a:r>
            <a:r>
              <a:rPr lang="it-IT" sz="2000" baseline="30000">
                <a:latin typeface="Arial" charset="0"/>
              </a:rPr>
              <a:t>+</a:t>
            </a:r>
            <a:endParaRPr lang="it-IT" sz="2000">
              <a:latin typeface="Arial" charset="0"/>
            </a:endParaRPr>
          </a:p>
          <a:p>
            <a:pPr>
              <a:spcBef>
                <a:spcPct val="50000"/>
              </a:spcBef>
            </a:pPr>
            <a:r>
              <a:rPr lang="it-IT" sz="2000">
                <a:latin typeface="Arial" charset="0"/>
              </a:rPr>
              <a:t>che intervengono in molte reazioni redox come accettori o donatori di idruri.</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1219200" y="5157788"/>
            <a:ext cx="8948738" cy="1446212"/>
          </a:xfrm>
          <a:prstGeom prst="rect">
            <a:avLst/>
          </a:prstGeom>
          <a:noFill/>
          <a:ln w="9525">
            <a:noFill/>
            <a:miter lim="800000"/>
            <a:headEnd/>
            <a:tailEnd/>
          </a:ln>
        </p:spPr>
        <p:txBody>
          <a:bodyPr>
            <a:spAutoFit/>
          </a:bodyPr>
          <a:lstStyle/>
          <a:p>
            <a:endParaRPr lang="it-IT" sz="2800">
              <a:latin typeface="Arial" charset="0"/>
            </a:endParaRPr>
          </a:p>
          <a:p>
            <a:r>
              <a:rPr lang="it-IT" sz="2000">
                <a:latin typeface="Arial" charset="0"/>
              </a:rPr>
              <a:t>Fabbisogno variabile in funzione delle calorie pari a 6.6 mg/1000 kcal die</a:t>
            </a:r>
          </a:p>
          <a:p>
            <a:endParaRPr lang="it-IT" sz="2000">
              <a:latin typeface="Arial" charset="0"/>
            </a:endParaRPr>
          </a:p>
          <a:p>
            <a:endParaRPr lang="it-IT" sz="2000">
              <a:latin typeface="Arial" charset="0"/>
            </a:endParaRPr>
          </a:p>
        </p:txBody>
      </p:sp>
      <p:pic>
        <p:nvPicPr>
          <p:cNvPr id="38915" name="Picture 5"/>
          <p:cNvPicPr>
            <a:picLocks noChangeAspect="1" noChangeArrowheads="1"/>
          </p:cNvPicPr>
          <p:nvPr/>
        </p:nvPicPr>
        <p:blipFill>
          <a:blip r:embed="rId2" cstate="print"/>
          <a:srcRect/>
          <a:stretch>
            <a:fillRect/>
          </a:stretch>
        </p:blipFill>
        <p:spPr bwMode="auto">
          <a:xfrm>
            <a:off x="2503488" y="0"/>
            <a:ext cx="5380037" cy="505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lgn="ctr" eaLnBrk="1" hangingPunct="1"/>
            <a:r>
              <a:rPr lang="it-IT" sz="3600" smtClean="0">
                <a:latin typeface="Comic Sans MS" pitchFamily="66" charset="0"/>
              </a:rPr>
              <a:t>VITAMINA</a:t>
            </a:r>
            <a:r>
              <a:rPr lang="it-IT" smtClean="0">
                <a:latin typeface="Comic Sans MS" pitchFamily="66" charset="0"/>
              </a:rPr>
              <a:t> B</a:t>
            </a:r>
            <a:r>
              <a:rPr lang="it-IT" baseline="-25000" smtClean="0">
                <a:latin typeface="Comic Sans MS" pitchFamily="66" charset="0"/>
              </a:rPr>
              <a:t>6</a:t>
            </a:r>
            <a:endParaRPr lang="it-IT" smtClean="0">
              <a:latin typeface="Comic Sans MS" pitchFamily="66" charset="0"/>
            </a:endParaRPr>
          </a:p>
        </p:txBody>
      </p:sp>
      <p:sp>
        <p:nvSpPr>
          <p:cNvPr id="38915" name="Rectangle 3"/>
          <p:cNvSpPr>
            <a:spLocks noGrp="1" noChangeArrowheads="1"/>
          </p:cNvSpPr>
          <p:nvPr>
            <p:ph type="body" idx="1"/>
          </p:nvPr>
        </p:nvSpPr>
        <p:spPr>
          <a:xfrm>
            <a:off x="1279525" y="1412875"/>
            <a:ext cx="7921625" cy="3797300"/>
          </a:xfrm>
        </p:spPr>
        <p:txBody>
          <a:bodyPr/>
          <a:lstStyle/>
          <a:p>
            <a:pPr eaLnBrk="1" hangingPunct="1">
              <a:lnSpc>
                <a:spcPct val="70000"/>
              </a:lnSpc>
              <a:buFont typeface="Wingdings" pitchFamily="2" charset="2"/>
              <a:buNone/>
            </a:pPr>
            <a:r>
              <a:rPr lang="it-IT" sz="2800" smtClean="0">
                <a:latin typeface="Comic Sans MS" pitchFamily="66" charset="0"/>
              </a:rPr>
              <a:t>Chimicamente è un derivato della piridina con 3 forme biologicamente attive:</a:t>
            </a:r>
          </a:p>
          <a:p>
            <a:pPr eaLnBrk="1" hangingPunct="1">
              <a:lnSpc>
                <a:spcPct val="70000"/>
              </a:lnSpc>
            </a:pPr>
            <a:r>
              <a:rPr lang="it-IT" sz="2800" smtClean="0">
                <a:latin typeface="Comic Sans MS" pitchFamily="66" charset="0"/>
              </a:rPr>
              <a:t>piridossina,</a:t>
            </a:r>
          </a:p>
          <a:p>
            <a:pPr eaLnBrk="1" hangingPunct="1">
              <a:lnSpc>
                <a:spcPct val="70000"/>
              </a:lnSpc>
            </a:pPr>
            <a:r>
              <a:rPr lang="it-IT" sz="2800" smtClean="0">
                <a:latin typeface="Comic Sans MS" pitchFamily="66" charset="0"/>
              </a:rPr>
              <a:t>Piridossale</a:t>
            </a:r>
          </a:p>
          <a:p>
            <a:pPr eaLnBrk="1" hangingPunct="1">
              <a:lnSpc>
                <a:spcPct val="70000"/>
              </a:lnSpc>
            </a:pPr>
            <a:r>
              <a:rPr lang="it-IT" sz="2800" smtClean="0">
                <a:latin typeface="Comic Sans MS" pitchFamily="66" charset="0"/>
              </a:rPr>
              <a:t>Piridossamina</a:t>
            </a:r>
          </a:p>
          <a:p>
            <a:pPr eaLnBrk="1" hangingPunct="1">
              <a:lnSpc>
                <a:spcPct val="70000"/>
              </a:lnSpc>
            </a:pPr>
            <a:endParaRPr lang="it-IT" sz="2800" smtClean="0">
              <a:latin typeface="Comic Sans MS" pitchFamily="66" charset="0"/>
            </a:endParaRPr>
          </a:p>
          <a:p>
            <a:pPr eaLnBrk="1" hangingPunct="1">
              <a:lnSpc>
                <a:spcPct val="70000"/>
              </a:lnSpc>
              <a:buFont typeface="Wingdings" pitchFamily="2" charset="2"/>
              <a:buNone/>
            </a:pPr>
            <a:r>
              <a:rPr lang="it-IT" sz="2800" smtClean="0">
                <a:latin typeface="Comic Sans MS" pitchFamily="66" charset="0"/>
              </a:rPr>
              <a:t>Le tre forme sono labili dal punto di vista chimico e la stabilità diminuisce all’aumentare del pH e in certe situazioni è sensibile alla luce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ppt_x"/>
                                          </p:val>
                                        </p:tav>
                                        <p:tav tm="100000">
                                          <p:val>
                                            <p:strVal val="#ppt_x"/>
                                          </p:val>
                                        </p:tav>
                                      </p:tavLst>
                                    </p:anim>
                                    <p:anim calcmode="lin" valueType="num">
                                      <p:cBhvr additive="base">
                                        <p:cTn id="8" dur="500" fill="hold"/>
                                        <p:tgtEl>
                                          <p:spTgt spid="389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animEffect transition="in" filter="box(in)">
                                      <p:cBhvr>
                                        <p:cTn id="13" dur="500"/>
                                        <p:tgtEl>
                                          <p:spTgt spid="389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990600" y="-85725"/>
            <a:ext cx="8713788" cy="5568950"/>
          </a:xfrm>
          <a:prstGeom prst="rect">
            <a:avLst/>
          </a:prstGeom>
          <a:noFill/>
          <a:ln w="9525">
            <a:noFill/>
            <a:miter lim="800000"/>
            <a:headEnd/>
            <a:tailEnd/>
          </a:ln>
        </p:spPr>
        <p:txBody>
          <a:bodyPr>
            <a:spAutoFit/>
          </a:bodyPr>
          <a:lstStyle/>
          <a:p>
            <a:r>
              <a:rPr lang="it-IT"/>
              <a:t>Presente nel lievito, germe di cereali , fegato rene, latte, uova, verdura e frutta. Quota da alimenti e dai batteri rapidamente assorbite dall’intestino. In alcuni organi dopo fosforilazione si trasforma in pirodossalfosfato (PLP).</a:t>
            </a:r>
          </a:p>
          <a:p>
            <a:endParaRPr lang="it-IT"/>
          </a:p>
          <a:p>
            <a:r>
              <a:rPr lang="it-IT"/>
              <a:t>PLP importante coenzima coinvolto in 60 reazioni metaboliche legate soprattutto al metabolismo azotato (transaminazione, deaminazione non ossidativa, decarbossilazione etc.) ma anche glucidico e lipidico. PLP può reagire coi gruppi NH</a:t>
            </a:r>
            <a:r>
              <a:rPr lang="it-IT" baseline="-25000"/>
              <a:t>2</a:t>
            </a:r>
            <a:r>
              <a:rPr lang="it-IT"/>
              <a:t> degli a.a.  Formando basi di Schiff nelle reazioni di transamminazione,. PLP è coinvolto anche nella sintesi dell’emoglobina e nella produzione di anticorpi. </a:t>
            </a:r>
          </a:p>
          <a:p>
            <a:endParaRPr lang="it-IT"/>
          </a:p>
          <a:p>
            <a:r>
              <a:rPr lang="it-IT"/>
              <a:t>Fabbisogno nell’adulto 1.5 mg/die.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animEffect transition="in" filter="box(in)">
                                      <p:cBhvr>
                                        <p:cTn id="7" dur="500"/>
                                        <p:tgtEl>
                                          <p:spTgt spid="399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9938">
                                            <p:txEl>
                                              <p:pRg st="2" end="2"/>
                                            </p:txEl>
                                          </p:spTgt>
                                        </p:tgtEl>
                                        <p:attrNameLst>
                                          <p:attrName>style.visibility</p:attrName>
                                        </p:attrNameLst>
                                      </p:cBhvr>
                                      <p:to>
                                        <p:strVal val="visible"/>
                                      </p:to>
                                    </p:set>
                                    <p:animEffect transition="in" filter="box(in)">
                                      <p:cBhvr>
                                        <p:cTn id="12" dur="500"/>
                                        <p:tgtEl>
                                          <p:spTgt spid="3993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9938">
                                            <p:txEl>
                                              <p:pRg st="4" end="4"/>
                                            </p:txEl>
                                          </p:spTgt>
                                        </p:tgtEl>
                                        <p:attrNameLst>
                                          <p:attrName>style.visibility</p:attrName>
                                        </p:attrNameLst>
                                      </p:cBhvr>
                                      <p:to>
                                        <p:strVal val="visible"/>
                                      </p:to>
                                    </p:set>
                                    <p:animEffect transition="in" filter="box(in)">
                                      <p:cBhvr>
                                        <p:cTn id="17" dur="500"/>
                                        <p:tgtEl>
                                          <p:spTgt spid="399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292100" y="0"/>
            <a:ext cx="96043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15900" y="0"/>
            <a:ext cx="9686925" cy="6858000"/>
          </a:xfrm>
          <a:prstGeom prst="rect">
            <a:avLst/>
          </a:prstGeom>
          <a:noFill/>
          <a:ln w="9525">
            <a:noFill/>
            <a:miter lim="800000"/>
            <a:headEnd/>
            <a:tailEnd/>
          </a:ln>
        </p:spPr>
      </p:pic>
      <p:sp>
        <p:nvSpPr>
          <p:cNvPr id="6147" name="Line 3"/>
          <p:cNvSpPr>
            <a:spLocks noChangeShapeType="1"/>
          </p:cNvSpPr>
          <p:nvPr/>
        </p:nvSpPr>
        <p:spPr bwMode="auto">
          <a:xfrm>
            <a:off x="609600" y="3733800"/>
            <a:ext cx="381000" cy="0"/>
          </a:xfrm>
          <a:prstGeom prst="line">
            <a:avLst/>
          </a:prstGeom>
          <a:noFill/>
          <a:ln w="9525">
            <a:solidFill>
              <a:schemeClr val="tx1"/>
            </a:solidFill>
            <a:round/>
            <a:headEnd/>
            <a:tailEnd/>
          </a:ln>
        </p:spPr>
        <p:txBody>
          <a:bodyPr wrap="none"/>
          <a:lstStyle/>
          <a:p>
            <a:endParaRPr lang="it-IT"/>
          </a:p>
        </p:txBody>
      </p:sp>
      <p:sp>
        <p:nvSpPr>
          <p:cNvPr id="6148" name="Line 4"/>
          <p:cNvSpPr>
            <a:spLocks noChangeShapeType="1"/>
          </p:cNvSpPr>
          <p:nvPr/>
        </p:nvSpPr>
        <p:spPr bwMode="auto">
          <a:xfrm>
            <a:off x="609600" y="1828800"/>
            <a:ext cx="762000" cy="0"/>
          </a:xfrm>
          <a:prstGeom prst="line">
            <a:avLst/>
          </a:prstGeom>
          <a:noFill/>
          <a:ln w="9525">
            <a:solidFill>
              <a:schemeClr val="tx1"/>
            </a:solidFill>
            <a:round/>
            <a:headEnd/>
            <a:tailEnd/>
          </a:ln>
        </p:spPr>
        <p:txBody>
          <a:bodyPr wrap="none"/>
          <a:lstStyle/>
          <a:p>
            <a:endParaRPr lang="it-IT"/>
          </a:p>
        </p:txBody>
      </p:sp>
      <p:sp>
        <p:nvSpPr>
          <p:cNvPr id="6149" name="Line 5"/>
          <p:cNvSpPr>
            <a:spLocks noChangeShapeType="1"/>
          </p:cNvSpPr>
          <p:nvPr/>
        </p:nvSpPr>
        <p:spPr bwMode="auto">
          <a:xfrm>
            <a:off x="609600" y="4648200"/>
            <a:ext cx="381000" cy="0"/>
          </a:xfrm>
          <a:prstGeom prst="line">
            <a:avLst/>
          </a:prstGeom>
          <a:noFill/>
          <a:ln w="9525">
            <a:solidFill>
              <a:schemeClr val="tx1"/>
            </a:solidFill>
            <a:round/>
            <a:headEnd/>
            <a:tailEnd/>
          </a:ln>
        </p:spPr>
        <p:txBody>
          <a:bodyPr wrap="none"/>
          <a:lstStyle/>
          <a:p>
            <a:endParaRPr lang="it-IT"/>
          </a:p>
        </p:txBody>
      </p:sp>
      <p:sp>
        <p:nvSpPr>
          <p:cNvPr id="6150" name="Line 6"/>
          <p:cNvSpPr>
            <a:spLocks noChangeShapeType="1"/>
          </p:cNvSpPr>
          <p:nvPr/>
        </p:nvSpPr>
        <p:spPr bwMode="auto">
          <a:xfrm flipH="1">
            <a:off x="609600" y="6172200"/>
            <a:ext cx="381000" cy="0"/>
          </a:xfrm>
          <a:prstGeom prst="line">
            <a:avLst/>
          </a:prstGeom>
          <a:noFill/>
          <a:ln w="9525">
            <a:solidFill>
              <a:schemeClr val="tx1"/>
            </a:solidFill>
            <a:round/>
            <a:headEnd/>
            <a:tailEnd/>
          </a:ln>
        </p:spPr>
        <p:txBody>
          <a:bodyPr wrap="none"/>
          <a:lstStyle/>
          <a:p>
            <a:endParaRPr lang="it-IT"/>
          </a:p>
        </p:txBody>
      </p:sp>
      <p:sp>
        <p:nvSpPr>
          <p:cNvPr id="6151" name="Line 7"/>
          <p:cNvSpPr>
            <a:spLocks noChangeShapeType="1"/>
          </p:cNvSpPr>
          <p:nvPr/>
        </p:nvSpPr>
        <p:spPr bwMode="auto">
          <a:xfrm>
            <a:off x="609600" y="2819400"/>
            <a:ext cx="609600" cy="0"/>
          </a:xfrm>
          <a:prstGeom prst="line">
            <a:avLst/>
          </a:prstGeom>
          <a:noFill/>
          <a:ln w="9525">
            <a:solidFill>
              <a:schemeClr val="tx1"/>
            </a:solidFill>
            <a:round/>
            <a:headEnd/>
            <a:tailEnd/>
          </a:ln>
        </p:spPr>
        <p:txBody>
          <a:bodyPr wrap="none"/>
          <a:lstStyle/>
          <a:p>
            <a:endParaRPr lang="it-IT"/>
          </a:p>
        </p:txBody>
      </p:sp>
      <p:sp>
        <p:nvSpPr>
          <p:cNvPr id="6152" name="Line 8"/>
          <p:cNvSpPr>
            <a:spLocks noChangeShapeType="1"/>
          </p:cNvSpPr>
          <p:nvPr/>
        </p:nvSpPr>
        <p:spPr bwMode="auto">
          <a:xfrm>
            <a:off x="685800" y="3124200"/>
            <a:ext cx="990600" cy="0"/>
          </a:xfrm>
          <a:prstGeom prst="line">
            <a:avLst/>
          </a:prstGeom>
          <a:noFill/>
          <a:ln w="9525">
            <a:solidFill>
              <a:schemeClr val="tx1"/>
            </a:solidFill>
            <a:round/>
            <a:headEnd/>
            <a:tailEnd/>
          </a:ln>
        </p:spPr>
        <p:txBody>
          <a:bodyPr wrap="none"/>
          <a:lstStyle/>
          <a:p>
            <a:endParaRPr lang="it-IT"/>
          </a:p>
        </p:txBody>
      </p:sp>
      <p:sp>
        <p:nvSpPr>
          <p:cNvPr id="6153" name="Line 9"/>
          <p:cNvSpPr>
            <a:spLocks noChangeShapeType="1"/>
          </p:cNvSpPr>
          <p:nvPr/>
        </p:nvSpPr>
        <p:spPr bwMode="auto">
          <a:xfrm>
            <a:off x="630238" y="2133600"/>
            <a:ext cx="1008062" cy="0"/>
          </a:xfrm>
          <a:prstGeom prst="line">
            <a:avLst/>
          </a:prstGeom>
          <a:noFill/>
          <a:ln w="9525">
            <a:solidFill>
              <a:schemeClr val="tx1"/>
            </a:solidFill>
            <a:round/>
            <a:headEnd/>
            <a:tailEnd/>
          </a:ln>
        </p:spPr>
        <p:txBody>
          <a:bodyPr wrap="none"/>
          <a:lstStyle/>
          <a:p>
            <a:endParaRPr lang="it-IT"/>
          </a:p>
        </p:txBody>
      </p:sp>
      <p:sp>
        <p:nvSpPr>
          <p:cNvPr id="6154" name="CasellaDiTesto 9"/>
          <p:cNvSpPr txBox="1">
            <a:spLocks noChangeArrowheads="1"/>
          </p:cNvSpPr>
          <p:nvPr/>
        </p:nvSpPr>
        <p:spPr bwMode="auto">
          <a:xfrm>
            <a:off x="1279525" y="2492375"/>
            <a:ext cx="576263" cy="400050"/>
          </a:xfrm>
          <a:prstGeom prst="rect">
            <a:avLst/>
          </a:prstGeom>
          <a:noFill/>
          <a:ln w="9525">
            <a:noFill/>
            <a:miter lim="800000"/>
            <a:headEnd/>
            <a:tailEnd/>
          </a:ln>
        </p:spPr>
        <p:txBody>
          <a:bodyPr>
            <a:spAutoFit/>
          </a:bodyPr>
          <a:lstStyle/>
          <a:p>
            <a:r>
              <a:rPr lang="it-IT" sz="2000"/>
              <a:t>B9</a:t>
            </a:r>
          </a:p>
        </p:txBody>
      </p:sp>
      <p:sp>
        <p:nvSpPr>
          <p:cNvPr id="6155" name="CasellaDiTesto 10"/>
          <p:cNvSpPr txBox="1">
            <a:spLocks noChangeArrowheads="1"/>
          </p:cNvSpPr>
          <p:nvPr/>
        </p:nvSpPr>
        <p:spPr bwMode="auto">
          <a:xfrm>
            <a:off x="1566863" y="836613"/>
            <a:ext cx="515937" cy="400050"/>
          </a:xfrm>
          <a:prstGeom prst="rect">
            <a:avLst/>
          </a:prstGeom>
          <a:noFill/>
          <a:ln w="9525">
            <a:noFill/>
            <a:miter lim="800000"/>
            <a:headEnd/>
            <a:tailEnd/>
          </a:ln>
        </p:spPr>
        <p:txBody>
          <a:bodyPr>
            <a:spAutoFit/>
          </a:bodyPr>
          <a:lstStyle/>
          <a:p>
            <a:r>
              <a:rPr lang="it-IT" sz="2000"/>
              <a:t>B1</a:t>
            </a:r>
          </a:p>
        </p:txBody>
      </p:sp>
      <p:sp>
        <p:nvSpPr>
          <p:cNvPr id="6156" name="CasellaDiTesto 11"/>
          <p:cNvSpPr txBox="1">
            <a:spLocks noChangeArrowheads="1"/>
          </p:cNvSpPr>
          <p:nvPr/>
        </p:nvSpPr>
        <p:spPr bwMode="auto">
          <a:xfrm>
            <a:off x="1711325" y="1196975"/>
            <a:ext cx="647700" cy="400050"/>
          </a:xfrm>
          <a:prstGeom prst="rect">
            <a:avLst/>
          </a:prstGeom>
          <a:noFill/>
          <a:ln w="9525">
            <a:noFill/>
            <a:miter lim="800000"/>
            <a:headEnd/>
            <a:tailEnd/>
          </a:ln>
        </p:spPr>
        <p:txBody>
          <a:bodyPr>
            <a:spAutoFit/>
          </a:bodyPr>
          <a:lstStyle/>
          <a:p>
            <a:r>
              <a:rPr lang="it-IT" sz="2000"/>
              <a:t>B2</a:t>
            </a:r>
          </a:p>
        </p:txBody>
      </p:sp>
      <p:sp>
        <p:nvSpPr>
          <p:cNvPr id="6157" name="CasellaDiTesto 12"/>
          <p:cNvSpPr txBox="1">
            <a:spLocks noChangeArrowheads="1"/>
          </p:cNvSpPr>
          <p:nvPr/>
        </p:nvSpPr>
        <p:spPr bwMode="auto">
          <a:xfrm>
            <a:off x="1495425" y="3141663"/>
            <a:ext cx="381000" cy="400050"/>
          </a:xfrm>
          <a:prstGeom prst="rect">
            <a:avLst/>
          </a:prstGeom>
          <a:noFill/>
          <a:ln w="9525">
            <a:noFill/>
            <a:miter lim="800000"/>
            <a:headEnd/>
            <a:tailEnd/>
          </a:ln>
        </p:spPr>
        <p:txBody>
          <a:bodyPr wrap="none">
            <a:spAutoFit/>
          </a:bodyPr>
          <a:lstStyle/>
          <a:p>
            <a:r>
              <a:rPr lang="it-IT" sz="2000"/>
              <a:t>H</a:t>
            </a:r>
          </a:p>
        </p:txBody>
      </p:sp>
      <p:sp>
        <p:nvSpPr>
          <p:cNvPr id="6158" name="CasellaDiTesto 13"/>
          <p:cNvSpPr txBox="1">
            <a:spLocks noChangeArrowheads="1"/>
          </p:cNvSpPr>
          <p:nvPr/>
        </p:nvSpPr>
        <p:spPr bwMode="auto">
          <a:xfrm>
            <a:off x="1782763" y="1844675"/>
            <a:ext cx="503237" cy="400050"/>
          </a:xfrm>
          <a:prstGeom prst="rect">
            <a:avLst/>
          </a:prstGeom>
          <a:noFill/>
          <a:ln w="9525">
            <a:noFill/>
            <a:miter lim="800000"/>
            <a:headEnd/>
            <a:tailEnd/>
          </a:ln>
        </p:spPr>
        <p:txBody>
          <a:bodyPr wrap="none">
            <a:spAutoFit/>
          </a:bodyPr>
          <a:lstStyle/>
          <a:p>
            <a:r>
              <a:rPr lang="it-IT" sz="2000"/>
              <a:t>B6</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279525" y="-304800"/>
            <a:ext cx="8418513" cy="1143000"/>
          </a:xfrm>
        </p:spPr>
        <p:txBody>
          <a:bodyPr/>
          <a:lstStyle/>
          <a:p>
            <a:pPr algn="ctr" eaLnBrk="1" hangingPunct="1"/>
            <a:r>
              <a:rPr lang="it-IT" smtClean="0">
                <a:latin typeface="Comic Sans MS" pitchFamily="66" charset="0"/>
              </a:rPr>
              <a:t>Acido pantotenico W o vit.B5</a:t>
            </a:r>
          </a:p>
        </p:txBody>
      </p:sp>
      <p:sp>
        <p:nvSpPr>
          <p:cNvPr id="41987" name="Rectangle 3"/>
          <p:cNvSpPr>
            <a:spLocks noGrp="1" noChangeArrowheads="1"/>
          </p:cNvSpPr>
          <p:nvPr>
            <p:ph type="body" idx="1"/>
          </p:nvPr>
        </p:nvSpPr>
        <p:spPr>
          <a:xfrm>
            <a:off x="1063625" y="765175"/>
            <a:ext cx="8839200" cy="3797300"/>
          </a:xfrm>
        </p:spPr>
        <p:txBody>
          <a:bodyPr/>
          <a:lstStyle/>
          <a:p>
            <a:pPr algn="just" eaLnBrk="1" hangingPunct="1">
              <a:lnSpc>
                <a:spcPct val="80000"/>
              </a:lnSpc>
              <a:buFont typeface="Wingdings" pitchFamily="2" charset="2"/>
              <a:buNone/>
            </a:pPr>
            <a:r>
              <a:rPr lang="it-IT" sz="2800" smtClean="0">
                <a:latin typeface="Comic Sans MS" pitchFamily="66" charset="0"/>
              </a:rPr>
              <a:t>Nome che ne indica la diffusa presenza negli alimenti, chimicamente costituito da </a:t>
            </a:r>
            <a:r>
              <a:rPr lang="it-IT" sz="2800" b="1" smtClean="0">
                <a:latin typeface="Symbol" pitchFamily="18" charset="2"/>
              </a:rPr>
              <a:t>b</a:t>
            </a:r>
            <a:r>
              <a:rPr lang="it-IT" sz="2800" b="1" smtClean="0">
                <a:latin typeface="Comic Sans MS" pitchFamily="66" charset="0"/>
              </a:rPr>
              <a:t>-alanina</a:t>
            </a:r>
            <a:r>
              <a:rPr lang="it-IT" sz="2800" smtClean="0">
                <a:latin typeface="Comic Sans MS" pitchFamily="66" charset="0"/>
              </a:rPr>
              <a:t> unita con legame ammidico all’acido </a:t>
            </a:r>
            <a:r>
              <a:rPr lang="it-IT" sz="2800" b="1" smtClean="0">
                <a:latin typeface="Comic Sans MS" pitchFamily="66" charset="0"/>
              </a:rPr>
              <a:t>pantoico</a:t>
            </a:r>
            <a:r>
              <a:rPr lang="it-IT" sz="2800" smtClean="0">
                <a:latin typeface="Comic Sans MS" pitchFamily="66" charset="0"/>
              </a:rPr>
              <a:t>.</a:t>
            </a:r>
          </a:p>
          <a:p>
            <a:pPr algn="just" eaLnBrk="1" hangingPunct="1">
              <a:lnSpc>
                <a:spcPct val="80000"/>
              </a:lnSpc>
              <a:buFont typeface="Wingdings" pitchFamily="2" charset="2"/>
              <a:buNone/>
            </a:pPr>
            <a:r>
              <a:rPr lang="it-IT" sz="2800" smtClean="0">
                <a:latin typeface="Comic Sans MS" pitchFamily="66" charset="0"/>
              </a:rPr>
              <a:t>Presente in lievito di birra, fegato, rene, carne di manzo, uovo, pericarpo dei cereali.</a:t>
            </a:r>
          </a:p>
          <a:p>
            <a:pPr algn="just" eaLnBrk="1" hangingPunct="1">
              <a:lnSpc>
                <a:spcPct val="80000"/>
              </a:lnSpc>
              <a:buFont typeface="Wingdings" pitchFamily="2" charset="2"/>
              <a:buNone/>
            </a:pPr>
            <a:r>
              <a:rPr lang="it-IT" sz="2800" smtClean="0">
                <a:latin typeface="Comic Sans MS" pitchFamily="66" charset="0"/>
              </a:rPr>
              <a:t>Notevoli quantità sono presenti nella pappa reale e nelle ovaie di tonno e merluzzo.</a:t>
            </a:r>
          </a:p>
          <a:p>
            <a:pPr algn="just" eaLnBrk="1" hangingPunct="1">
              <a:lnSpc>
                <a:spcPct val="80000"/>
              </a:lnSpc>
              <a:buFont typeface="Wingdings" pitchFamily="2" charset="2"/>
              <a:buNone/>
            </a:pPr>
            <a:r>
              <a:rPr lang="it-IT" sz="2800" smtClean="0">
                <a:latin typeface="Comic Sans MS" pitchFamily="66" charset="0"/>
              </a:rPr>
              <a:t>Viene assorbito a livello intestinale insieme a una parte sintetizzata da batteri.</a:t>
            </a:r>
          </a:p>
          <a:p>
            <a:pPr algn="just" eaLnBrk="1" hangingPunct="1">
              <a:lnSpc>
                <a:spcPct val="80000"/>
              </a:lnSpc>
              <a:buFont typeface="Wingdings" pitchFamily="2" charset="2"/>
              <a:buNone/>
            </a:pPr>
            <a:r>
              <a:rPr lang="it-IT" sz="2800" smtClean="0">
                <a:latin typeface="Comic Sans MS" pitchFamily="66" charset="0"/>
              </a:rPr>
              <a:t>Fabbisogno 5-10 mg/die nell’adulto</a:t>
            </a:r>
            <a:r>
              <a:rPr lang="it-IT" sz="2400" smtClean="0">
                <a:latin typeface="Comic Sans MS" pitchFamily="66" charset="0"/>
              </a:rPr>
              <a:t>. </a:t>
            </a:r>
          </a:p>
          <a:p>
            <a:pPr algn="just" eaLnBrk="1" hangingPunct="1">
              <a:lnSpc>
                <a:spcPct val="80000"/>
              </a:lnSpc>
              <a:buFont typeface="Wingdings" pitchFamily="2" charset="2"/>
              <a:buNone/>
            </a:pPr>
            <a:r>
              <a:rPr lang="it-IT" sz="2800" smtClean="0">
                <a:latin typeface="Comic Sans MS" pitchFamily="66" charset="0"/>
              </a:rPr>
              <a:t>La cottura ne distrugge una buona parte (10-50%) nelle preparazioni multivitaminiche si usa il pantotenolo + stabile e trasformabile in pantotenato nell’organismo umano.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box(in)">
                                      <p:cBhvr>
                                        <p:cTn id="7" dur="500"/>
                                        <p:tgtEl>
                                          <p:spTgt spid="4198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1987">
                                            <p:txEl>
                                              <p:pRg st="0" end="0"/>
                                            </p:txEl>
                                          </p:spTgt>
                                        </p:tgtEl>
                                        <p:attrNameLst>
                                          <p:attrName>style.visibility</p:attrName>
                                        </p:attrNameLst>
                                      </p:cBhvr>
                                      <p:to>
                                        <p:strVal val="visible"/>
                                      </p:to>
                                    </p:set>
                                    <p:animEffect transition="in" filter="box(in)">
                                      <p:cBhvr>
                                        <p:cTn id="12" dur="500"/>
                                        <p:tgtEl>
                                          <p:spTgt spid="419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1987">
                                            <p:txEl>
                                              <p:pRg st="1" end="1"/>
                                            </p:txEl>
                                          </p:spTgt>
                                        </p:tgtEl>
                                        <p:attrNameLst>
                                          <p:attrName>style.visibility</p:attrName>
                                        </p:attrNameLst>
                                      </p:cBhvr>
                                      <p:to>
                                        <p:strVal val="visible"/>
                                      </p:to>
                                    </p:set>
                                    <p:animEffect transition="in" filter="box(in)">
                                      <p:cBhvr>
                                        <p:cTn id="17" dur="500"/>
                                        <p:tgtEl>
                                          <p:spTgt spid="4198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1987">
                                            <p:txEl>
                                              <p:pRg st="2" end="2"/>
                                            </p:txEl>
                                          </p:spTgt>
                                        </p:tgtEl>
                                        <p:attrNameLst>
                                          <p:attrName>style.visibility</p:attrName>
                                        </p:attrNameLst>
                                      </p:cBhvr>
                                      <p:to>
                                        <p:strVal val="visible"/>
                                      </p:to>
                                    </p:set>
                                    <p:animEffect transition="in" filter="box(in)">
                                      <p:cBhvr>
                                        <p:cTn id="22" dur="500"/>
                                        <p:tgtEl>
                                          <p:spTgt spid="4198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1987">
                                            <p:txEl>
                                              <p:pRg st="3" end="3"/>
                                            </p:txEl>
                                          </p:spTgt>
                                        </p:tgtEl>
                                        <p:attrNameLst>
                                          <p:attrName>style.visibility</p:attrName>
                                        </p:attrNameLst>
                                      </p:cBhvr>
                                      <p:to>
                                        <p:strVal val="visible"/>
                                      </p:to>
                                    </p:set>
                                    <p:animEffect transition="in" filter="box(in)">
                                      <p:cBhvr>
                                        <p:cTn id="27" dur="500"/>
                                        <p:tgtEl>
                                          <p:spTgt spid="4198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1987">
                                            <p:txEl>
                                              <p:pRg st="4" end="4"/>
                                            </p:txEl>
                                          </p:spTgt>
                                        </p:tgtEl>
                                        <p:attrNameLst>
                                          <p:attrName>style.visibility</p:attrName>
                                        </p:attrNameLst>
                                      </p:cBhvr>
                                      <p:to>
                                        <p:strVal val="visible"/>
                                      </p:to>
                                    </p:set>
                                    <p:animEffect transition="in" filter="box(in)">
                                      <p:cBhvr>
                                        <p:cTn id="32" dur="500"/>
                                        <p:tgtEl>
                                          <p:spTgt spid="4198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1987">
                                            <p:txEl>
                                              <p:pRg st="5" end="5"/>
                                            </p:txEl>
                                          </p:spTgt>
                                        </p:tgtEl>
                                        <p:attrNameLst>
                                          <p:attrName>style.visibility</p:attrName>
                                        </p:attrNameLst>
                                      </p:cBhvr>
                                      <p:to>
                                        <p:strVal val="visible"/>
                                      </p:to>
                                    </p:set>
                                    <p:animEffect transition="in" filter="box(in)">
                                      <p:cBhvr>
                                        <p:cTn id="37" dur="500"/>
                                        <p:tgtEl>
                                          <p:spTgt spid="419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41987" grpId="0" build="p" bldLvl="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026"/>
          <p:cNvPicPr>
            <a:picLocks noChangeAspect="1" noChangeArrowheads="1"/>
          </p:cNvPicPr>
          <p:nvPr/>
        </p:nvPicPr>
        <p:blipFill>
          <a:blip r:embed="rId2" cstate="print"/>
          <a:srcRect/>
          <a:stretch>
            <a:fillRect/>
          </a:stretch>
        </p:blipFill>
        <p:spPr bwMode="auto">
          <a:xfrm>
            <a:off x="0" y="666750"/>
            <a:ext cx="9902825" cy="5524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4"/>
          <p:cNvSpPr txBox="1">
            <a:spLocks noChangeArrowheads="1"/>
          </p:cNvSpPr>
          <p:nvPr/>
        </p:nvSpPr>
        <p:spPr bwMode="auto">
          <a:xfrm>
            <a:off x="838200" y="228600"/>
            <a:ext cx="9415463" cy="5934075"/>
          </a:xfrm>
          <a:prstGeom prst="rect">
            <a:avLst/>
          </a:prstGeom>
          <a:noFill/>
          <a:ln w="9525">
            <a:noFill/>
            <a:miter lim="800000"/>
            <a:headEnd/>
            <a:tailEnd/>
          </a:ln>
        </p:spPr>
        <p:txBody>
          <a:bodyPr>
            <a:spAutoFit/>
          </a:bodyPr>
          <a:lstStyle/>
          <a:p>
            <a:r>
              <a:rPr lang="it-IT"/>
              <a:t>Di primaria importanza in quanto costituente del coenzimaA (CoA), che trasporta gruppi acilici attivati come tioesteri.</a:t>
            </a:r>
          </a:p>
          <a:p>
            <a:endParaRPr lang="it-IT"/>
          </a:p>
          <a:p>
            <a:r>
              <a:rPr lang="it-IT"/>
              <a:t>Il CoA sintetizzato in cellule di molti tessuti partecipa a molte reazioni metaboliche come:</a:t>
            </a:r>
          </a:p>
          <a:p>
            <a:endParaRPr lang="it-IT"/>
          </a:p>
          <a:p>
            <a:pPr>
              <a:buFont typeface="Wingdings" pitchFamily="2" charset="2"/>
              <a:buChar char="Ø"/>
            </a:pPr>
            <a:r>
              <a:rPr lang="it-IT"/>
              <a:t>Decarbossilazione acido piruvico</a:t>
            </a:r>
          </a:p>
          <a:p>
            <a:pPr>
              <a:buFont typeface="Wingdings" pitchFamily="2" charset="2"/>
              <a:buChar char="Ø"/>
            </a:pPr>
            <a:r>
              <a:rPr lang="it-IT">
                <a:latin typeface="Symbol" pitchFamily="18" charset="2"/>
              </a:rPr>
              <a:t>b</a:t>
            </a:r>
            <a:r>
              <a:rPr lang="it-IT"/>
              <a:t>-ossidazione acidi grassi</a:t>
            </a:r>
          </a:p>
          <a:p>
            <a:pPr>
              <a:buFont typeface="Wingdings" pitchFamily="2" charset="2"/>
              <a:buChar char="Ø"/>
            </a:pPr>
            <a:r>
              <a:rPr lang="it-IT"/>
              <a:t>Sintesi di acidi grassi, trigliceridi, fosfolipidi</a:t>
            </a:r>
          </a:p>
          <a:p>
            <a:pPr>
              <a:buFont typeface="Wingdings" pitchFamily="2" charset="2"/>
              <a:buChar char="Ø"/>
            </a:pPr>
            <a:r>
              <a:rPr lang="it-IT"/>
              <a:t>Sintesi di corpi chetonici</a:t>
            </a:r>
          </a:p>
          <a:p>
            <a:pPr>
              <a:buFont typeface="Wingdings" pitchFamily="2" charset="2"/>
              <a:buChar char="Ø"/>
            </a:pPr>
            <a:r>
              <a:rPr lang="it-IT"/>
              <a:t>Sintesi di colesterolo e ormoni steroidei</a:t>
            </a:r>
          </a:p>
          <a:p>
            <a:pPr>
              <a:buFont typeface="Wingdings" pitchFamily="2" charset="2"/>
              <a:buChar char="Ø"/>
            </a:pPr>
            <a:r>
              <a:rPr lang="it-IT"/>
              <a:t>Sintesi dell’acetilcolina</a:t>
            </a:r>
          </a:p>
          <a:p>
            <a:pPr>
              <a:buFont typeface="Wingdings" pitchFamily="2" charset="2"/>
              <a:buChar char="Ø"/>
            </a:pPr>
            <a:r>
              <a:rPr lang="it-IT"/>
              <a:t>Decarbossilazione dell ac a-chetoglutarico ad ac succinico</a:t>
            </a:r>
          </a:p>
          <a:p>
            <a:pPr>
              <a:buFont typeface="Wingdings" pitchFamily="2" charset="2"/>
              <a:buChar char="Ø"/>
            </a:pPr>
            <a:r>
              <a:rPr lang="it-IT"/>
              <a:t>Sintesi delle porfirine</a:t>
            </a:r>
          </a:p>
          <a:p>
            <a:pPr>
              <a:buFontTx/>
              <a:buChar char="•"/>
            </a:pPr>
            <a:endParaRPr lang="it-IT"/>
          </a:p>
          <a:p>
            <a:r>
              <a:rPr lang="it-IT"/>
              <a:t>La carenza di questa vitamina è un evento sconosciuto nell’uomo.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Effect transition="in" filter="box(in)">
                                      <p:cBhvr>
                                        <p:cTn id="7" dur="500"/>
                                        <p:tgtEl>
                                          <p:spTgt spid="440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4034">
                                            <p:txEl>
                                              <p:pRg st="2" end="2"/>
                                            </p:txEl>
                                          </p:spTgt>
                                        </p:tgtEl>
                                        <p:attrNameLst>
                                          <p:attrName>style.visibility</p:attrName>
                                        </p:attrNameLst>
                                      </p:cBhvr>
                                      <p:to>
                                        <p:strVal val="visible"/>
                                      </p:to>
                                    </p:set>
                                    <p:animEffect transition="in" filter="box(in)">
                                      <p:cBhvr>
                                        <p:cTn id="12" dur="500"/>
                                        <p:tgtEl>
                                          <p:spTgt spid="440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4034">
                                            <p:txEl>
                                              <p:pRg st="4" end="4"/>
                                            </p:txEl>
                                          </p:spTgt>
                                        </p:tgtEl>
                                        <p:attrNameLst>
                                          <p:attrName>style.visibility</p:attrName>
                                        </p:attrNameLst>
                                      </p:cBhvr>
                                      <p:to>
                                        <p:strVal val="visible"/>
                                      </p:to>
                                    </p:set>
                                    <p:animEffect transition="in" filter="box(in)">
                                      <p:cBhvr>
                                        <p:cTn id="17" dur="500"/>
                                        <p:tgtEl>
                                          <p:spTgt spid="4403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4034">
                                            <p:txEl>
                                              <p:pRg st="5" end="5"/>
                                            </p:txEl>
                                          </p:spTgt>
                                        </p:tgtEl>
                                        <p:attrNameLst>
                                          <p:attrName>style.visibility</p:attrName>
                                        </p:attrNameLst>
                                      </p:cBhvr>
                                      <p:to>
                                        <p:strVal val="visible"/>
                                      </p:to>
                                    </p:set>
                                    <p:animEffect transition="in" filter="box(in)">
                                      <p:cBhvr>
                                        <p:cTn id="22" dur="500"/>
                                        <p:tgtEl>
                                          <p:spTgt spid="4403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4034">
                                            <p:txEl>
                                              <p:pRg st="6" end="6"/>
                                            </p:txEl>
                                          </p:spTgt>
                                        </p:tgtEl>
                                        <p:attrNameLst>
                                          <p:attrName>style.visibility</p:attrName>
                                        </p:attrNameLst>
                                      </p:cBhvr>
                                      <p:to>
                                        <p:strVal val="visible"/>
                                      </p:to>
                                    </p:set>
                                    <p:animEffect transition="in" filter="box(in)">
                                      <p:cBhvr>
                                        <p:cTn id="27" dur="500"/>
                                        <p:tgtEl>
                                          <p:spTgt spid="4403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4034">
                                            <p:txEl>
                                              <p:pRg st="7" end="7"/>
                                            </p:txEl>
                                          </p:spTgt>
                                        </p:tgtEl>
                                        <p:attrNameLst>
                                          <p:attrName>style.visibility</p:attrName>
                                        </p:attrNameLst>
                                      </p:cBhvr>
                                      <p:to>
                                        <p:strVal val="visible"/>
                                      </p:to>
                                    </p:set>
                                    <p:animEffect transition="in" filter="box(in)">
                                      <p:cBhvr>
                                        <p:cTn id="32" dur="500"/>
                                        <p:tgtEl>
                                          <p:spTgt spid="4403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4034">
                                            <p:txEl>
                                              <p:pRg st="8" end="8"/>
                                            </p:txEl>
                                          </p:spTgt>
                                        </p:tgtEl>
                                        <p:attrNameLst>
                                          <p:attrName>style.visibility</p:attrName>
                                        </p:attrNameLst>
                                      </p:cBhvr>
                                      <p:to>
                                        <p:strVal val="visible"/>
                                      </p:to>
                                    </p:set>
                                    <p:animEffect transition="in" filter="box(in)">
                                      <p:cBhvr>
                                        <p:cTn id="37" dur="500"/>
                                        <p:tgtEl>
                                          <p:spTgt spid="4403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4034">
                                            <p:txEl>
                                              <p:pRg st="9" end="9"/>
                                            </p:txEl>
                                          </p:spTgt>
                                        </p:tgtEl>
                                        <p:attrNameLst>
                                          <p:attrName>style.visibility</p:attrName>
                                        </p:attrNameLst>
                                      </p:cBhvr>
                                      <p:to>
                                        <p:strVal val="visible"/>
                                      </p:to>
                                    </p:set>
                                    <p:animEffect transition="in" filter="box(in)">
                                      <p:cBhvr>
                                        <p:cTn id="42" dur="500"/>
                                        <p:tgtEl>
                                          <p:spTgt spid="44034">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44034">
                                            <p:txEl>
                                              <p:pRg st="10" end="10"/>
                                            </p:txEl>
                                          </p:spTgt>
                                        </p:tgtEl>
                                        <p:attrNameLst>
                                          <p:attrName>style.visibility</p:attrName>
                                        </p:attrNameLst>
                                      </p:cBhvr>
                                      <p:to>
                                        <p:strVal val="visible"/>
                                      </p:to>
                                    </p:set>
                                    <p:animEffect transition="in" filter="box(in)">
                                      <p:cBhvr>
                                        <p:cTn id="47" dur="500"/>
                                        <p:tgtEl>
                                          <p:spTgt spid="44034">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44034">
                                            <p:txEl>
                                              <p:pRg st="11" end="11"/>
                                            </p:txEl>
                                          </p:spTgt>
                                        </p:tgtEl>
                                        <p:attrNameLst>
                                          <p:attrName>style.visibility</p:attrName>
                                        </p:attrNameLst>
                                      </p:cBhvr>
                                      <p:to>
                                        <p:strVal val="visible"/>
                                      </p:to>
                                    </p:set>
                                    <p:animEffect transition="in" filter="box(in)">
                                      <p:cBhvr>
                                        <p:cTn id="52" dur="500"/>
                                        <p:tgtEl>
                                          <p:spTgt spid="44034">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44034">
                                            <p:txEl>
                                              <p:pRg st="13" end="13"/>
                                            </p:txEl>
                                          </p:spTgt>
                                        </p:tgtEl>
                                        <p:attrNameLst>
                                          <p:attrName>style.visibility</p:attrName>
                                        </p:attrNameLst>
                                      </p:cBhvr>
                                      <p:to>
                                        <p:strVal val="visible"/>
                                      </p:to>
                                    </p:set>
                                    <p:animEffect transition="in" filter="box(in)">
                                      <p:cBhvr>
                                        <p:cTn id="57" dur="500"/>
                                        <p:tgtEl>
                                          <p:spTgt spid="4403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206500" y="476250"/>
            <a:ext cx="8418513" cy="1143000"/>
          </a:xfrm>
        </p:spPr>
        <p:txBody>
          <a:bodyPr/>
          <a:lstStyle/>
          <a:p>
            <a:pPr algn="ctr" eaLnBrk="1" hangingPunct="1"/>
            <a:r>
              <a:rPr lang="it-IT" sz="3600" smtClean="0">
                <a:latin typeface="Comic Sans MS" pitchFamily="66" charset="0"/>
              </a:rPr>
              <a:t>VITAMINA</a:t>
            </a:r>
            <a:r>
              <a:rPr lang="it-IT" smtClean="0">
                <a:latin typeface="Comic Sans MS" pitchFamily="66" charset="0"/>
              </a:rPr>
              <a:t> </a:t>
            </a:r>
            <a:r>
              <a:rPr lang="it-IT" sz="3600" smtClean="0">
                <a:latin typeface="Comic Sans MS" pitchFamily="66" charset="0"/>
              </a:rPr>
              <a:t>H o B8</a:t>
            </a:r>
          </a:p>
        </p:txBody>
      </p:sp>
      <p:sp>
        <p:nvSpPr>
          <p:cNvPr id="45059" name="Rectangle 3"/>
          <p:cNvSpPr>
            <a:spLocks noGrp="1" noChangeArrowheads="1"/>
          </p:cNvSpPr>
          <p:nvPr>
            <p:ph type="body" idx="1"/>
          </p:nvPr>
        </p:nvSpPr>
        <p:spPr>
          <a:xfrm>
            <a:off x="990600" y="1773238"/>
            <a:ext cx="7921625" cy="4322762"/>
          </a:xfrm>
        </p:spPr>
        <p:txBody>
          <a:bodyPr/>
          <a:lstStyle/>
          <a:p>
            <a:pPr algn="just" eaLnBrk="1" hangingPunct="1">
              <a:lnSpc>
                <a:spcPct val="90000"/>
              </a:lnSpc>
              <a:buFont typeface="Wingdings" pitchFamily="2" charset="2"/>
              <a:buNone/>
            </a:pPr>
            <a:r>
              <a:rPr lang="it-IT" smtClean="0">
                <a:latin typeface="Comic Sans MS" pitchFamily="66" charset="0"/>
              </a:rPr>
              <a:t>Biotina è chiamata H da haut=pelle, perché capace di curare un’alterazione della pelle (malattia “bianco d’uovo”).</a:t>
            </a:r>
          </a:p>
          <a:p>
            <a:pPr algn="just" eaLnBrk="1" hangingPunct="1">
              <a:lnSpc>
                <a:spcPct val="90000"/>
              </a:lnSpc>
              <a:buFont typeface="Wingdings" pitchFamily="2" charset="2"/>
              <a:buNone/>
            </a:pPr>
            <a:r>
              <a:rPr lang="it-IT" smtClean="0">
                <a:latin typeface="Comic Sans MS" pitchFamily="66" charset="0"/>
              </a:rPr>
              <a:t>Chimicamente è data dalla condensazione di un anello imidazoico con uno tiofenico ed esiste in 2 forme </a:t>
            </a:r>
            <a:r>
              <a:rPr lang="it-IT" smtClean="0">
                <a:latin typeface="Symbol" pitchFamily="18" charset="2"/>
              </a:rPr>
              <a:t>a</a:t>
            </a:r>
            <a:r>
              <a:rPr lang="it-IT" smtClean="0">
                <a:latin typeface="Comic Sans MS" pitchFamily="66" charset="0"/>
              </a:rPr>
              <a:t> e </a:t>
            </a:r>
            <a:r>
              <a:rPr lang="it-IT" smtClean="0">
                <a:latin typeface="Symbol" pitchFamily="18" charset="2"/>
              </a:rPr>
              <a:t>b</a:t>
            </a:r>
            <a:r>
              <a:rPr lang="it-IT" smtClean="0">
                <a:latin typeface="Comic Sans MS" pitchFamily="66" charset="0"/>
              </a:rPr>
              <a:t> con diversa catena laterale. Solo l’isomero destrogiro dell’</a:t>
            </a:r>
            <a:r>
              <a:rPr lang="it-IT" smtClean="0">
                <a:latin typeface="Symbol" pitchFamily="18" charset="2"/>
              </a:rPr>
              <a:t>a</a:t>
            </a:r>
            <a:r>
              <a:rPr lang="it-IT" smtClean="0">
                <a:latin typeface="Comic Sans MS" pitchFamily="66" charset="0"/>
              </a:rPr>
              <a:t>-biotina ha potere vitaminico.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additive="base">
                                        <p:cTn id="7" dur="500" fill="hold"/>
                                        <p:tgtEl>
                                          <p:spTgt spid="45058"/>
                                        </p:tgtEl>
                                        <p:attrNameLst>
                                          <p:attrName>ppt_x</p:attrName>
                                        </p:attrNameLst>
                                      </p:cBhvr>
                                      <p:tavLst>
                                        <p:tav tm="0">
                                          <p:val>
                                            <p:strVal val="#ppt_x"/>
                                          </p:val>
                                        </p:tav>
                                        <p:tav tm="100000">
                                          <p:val>
                                            <p:strVal val="#ppt_x"/>
                                          </p:val>
                                        </p:tav>
                                      </p:tavLst>
                                    </p:anim>
                                    <p:anim calcmode="lin" valueType="num">
                                      <p:cBhvr additive="base">
                                        <p:cTn id="8" dur="500" fill="hold"/>
                                        <p:tgtEl>
                                          <p:spTgt spid="450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45059">
                                            <p:txEl>
                                              <p:pRg st="0" end="0"/>
                                            </p:txEl>
                                          </p:spTgt>
                                        </p:tgtEl>
                                        <p:attrNameLst>
                                          <p:attrName>style.visibility</p:attrName>
                                        </p:attrNameLst>
                                      </p:cBhvr>
                                      <p:to>
                                        <p:strVal val="visible"/>
                                      </p:to>
                                    </p:set>
                                    <p:animEffect transition="in" filter="box(in)">
                                      <p:cBhvr>
                                        <p:cTn id="13" dur="500"/>
                                        <p:tgtEl>
                                          <p:spTgt spid="4505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45059">
                                            <p:txEl>
                                              <p:pRg st="1" end="1"/>
                                            </p:txEl>
                                          </p:spTgt>
                                        </p:tgtEl>
                                        <p:attrNameLst>
                                          <p:attrName>style.visibility</p:attrName>
                                        </p:attrNameLst>
                                      </p:cBhvr>
                                      <p:to>
                                        <p:strVal val="visible"/>
                                      </p:to>
                                    </p:set>
                                    <p:animEffect transition="in" filter="box(in)">
                                      <p:cBhvr>
                                        <p:cTn id="18" dur="500"/>
                                        <p:tgtEl>
                                          <p:spTgt spid="450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P spid="4505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1187450" y="214313"/>
            <a:ext cx="8516938" cy="6070600"/>
          </a:xfrm>
          <a:prstGeom prst="rect">
            <a:avLst/>
          </a:prstGeom>
          <a:noFill/>
          <a:ln w="9525">
            <a:noFill/>
            <a:miter lim="800000"/>
            <a:headEnd/>
            <a:tailEnd/>
          </a:ln>
        </p:spPr>
        <p:txBody>
          <a:bodyPr>
            <a:spAutoFit/>
          </a:bodyPr>
          <a:lstStyle/>
          <a:p>
            <a:pPr marL="358775" indent="-358775"/>
            <a:endParaRPr lang="it-IT" sz="2800"/>
          </a:p>
          <a:p>
            <a:pPr marL="358775" indent="-358775"/>
            <a:r>
              <a:rPr lang="it-IT" sz="2800"/>
              <a:t>Molte specie di microrganismi, alghe e piante sintetizzano la biotina.</a:t>
            </a:r>
          </a:p>
          <a:p>
            <a:pPr marL="358775" indent="-358775"/>
            <a:r>
              <a:rPr lang="it-IT" sz="2800"/>
              <a:t>Presente in lievito di birra, cavoli, funghi, legumi, cioccolato, carne, fegato, arachidi, uovo intero, viene assorbita al livello del tenue e si deposita nella pelle, fegato e cervello.</a:t>
            </a:r>
          </a:p>
          <a:p>
            <a:pPr marL="358775" indent="-358775"/>
            <a:r>
              <a:rPr lang="it-IT" sz="2800"/>
              <a:t>Le sorgenti migliori sono il fegato, il rosso d’uovo, la soia e il lievito.</a:t>
            </a:r>
          </a:p>
          <a:p>
            <a:pPr marL="358775" indent="-358775"/>
            <a:r>
              <a:rPr lang="it-IT" sz="2800"/>
              <a:t>Il bianco d’uovo contiene l’</a:t>
            </a:r>
            <a:r>
              <a:rPr lang="it-IT" sz="2800" b="1"/>
              <a:t>avidina (antivitamina)</a:t>
            </a:r>
            <a:r>
              <a:rPr lang="it-IT" sz="2800"/>
              <a:t> che lega saldamente la biotina e ne impedisce l’assorbimento</a:t>
            </a:r>
          </a:p>
          <a:p>
            <a:pPr marL="358775" indent="-358775"/>
            <a:endParaRPr lang="it-IT" sz="2800"/>
          </a:p>
          <a:p>
            <a:pPr marL="358775" indent="-358775"/>
            <a:endParaRPr lang="it-IT"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6082">
                                            <p:txEl>
                                              <p:pRg st="1" end="1"/>
                                            </p:txEl>
                                          </p:spTgt>
                                        </p:tgtEl>
                                        <p:attrNameLst>
                                          <p:attrName>style.visibility</p:attrName>
                                        </p:attrNameLst>
                                      </p:cBhvr>
                                      <p:to>
                                        <p:strVal val="visible"/>
                                      </p:to>
                                    </p:set>
                                    <p:animEffect transition="in" filter="box(in)">
                                      <p:cBhvr>
                                        <p:cTn id="7" dur="500"/>
                                        <p:tgtEl>
                                          <p:spTgt spid="4608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6082">
                                            <p:txEl>
                                              <p:pRg st="2" end="2"/>
                                            </p:txEl>
                                          </p:spTgt>
                                        </p:tgtEl>
                                        <p:attrNameLst>
                                          <p:attrName>style.visibility</p:attrName>
                                        </p:attrNameLst>
                                      </p:cBhvr>
                                      <p:to>
                                        <p:strVal val="visible"/>
                                      </p:to>
                                    </p:set>
                                    <p:animEffect transition="in" filter="box(in)">
                                      <p:cBhvr>
                                        <p:cTn id="12" dur="500"/>
                                        <p:tgtEl>
                                          <p:spTgt spid="4608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6082">
                                            <p:txEl>
                                              <p:pRg st="3" end="3"/>
                                            </p:txEl>
                                          </p:spTgt>
                                        </p:tgtEl>
                                        <p:attrNameLst>
                                          <p:attrName>style.visibility</p:attrName>
                                        </p:attrNameLst>
                                      </p:cBhvr>
                                      <p:to>
                                        <p:strVal val="visible"/>
                                      </p:to>
                                    </p:set>
                                    <p:animEffect transition="in" filter="box(in)">
                                      <p:cBhvr>
                                        <p:cTn id="17" dur="500"/>
                                        <p:tgtEl>
                                          <p:spTgt spid="4608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6082">
                                            <p:txEl>
                                              <p:pRg st="4" end="4"/>
                                            </p:txEl>
                                          </p:spTgt>
                                        </p:tgtEl>
                                        <p:attrNameLst>
                                          <p:attrName>style.visibility</p:attrName>
                                        </p:attrNameLst>
                                      </p:cBhvr>
                                      <p:to>
                                        <p:strVal val="visible"/>
                                      </p:to>
                                    </p:set>
                                    <p:animEffect transition="in" filter="box(in)">
                                      <p:cBhvr>
                                        <p:cTn id="22" dur="500"/>
                                        <p:tgtEl>
                                          <p:spTgt spid="460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0" y="0"/>
            <a:ext cx="9902825" cy="6858000"/>
          </a:xfrm>
          <a:prstGeom prst="rect">
            <a:avLst/>
          </a:prstGeom>
          <a:noFill/>
          <a:ln w="9525">
            <a:noFill/>
            <a:miter lim="800000"/>
            <a:headEnd/>
            <a:tailEnd/>
          </a:ln>
        </p:spPr>
      </p:pic>
      <p:sp>
        <p:nvSpPr>
          <p:cNvPr id="48131" name="Text Box 3"/>
          <p:cNvSpPr txBox="1">
            <a:spLocks noChangeArrowheads="1"/>
          </p:cNvSpPr>
          <p:nvPr/>
        </p:nvSpPr>
        <p:spPr bwMode="auto">
          <a:xfrm>
            <a:off x="2771775" y="-6350"/>
            <a:ext cx="1028700" cy="457200"/>
          </a:xfrm>
          <a:prstGeom prst="rect">
            <a:avLst/>
          </a:prstGeom>
          <a:noFill/>
          <a:ln w="9525">
            <a:noFill/>
            <a:miter lim="800000"/>
            <a:headEnd/>
            <a:tailEnd/>
          </a:ln>
        </p:spPr>
        <p:txBody>
          <a:bodyPr wrap="none">
            <a:spAutoFit/>
          </a:bodyPr>
          <a:lstStyle/>
          <a:p>
            <a:r>
              <a:rPr lang="it-IT">
                <a:latin typeface="Times New Roman" pitchFamily="18" charset="0"/>
              </a:rPr>
              <a:t>biotina</a:t>
            </a:r>
          </a:p>
        </p:txBody>
      </p:sp>
      <p:sp>
        <p:nvSpPr>
          <p:cNvPr id="48132" name="Line 4"/>
          <p:cNvSpPr>
            <a:spLocks noChangeShapeType="1"/>
          </p:cNvSpPr>
          <p:nvPr/>
        </p:nvSpPr>
        <p:spPr bwMode="auto">
          <a:xfrm>
            <a:off x="3798888" y="333375"/>
            <a:ext cx="360362" cy="431800"/>
          </a:xfrm>
          <a:prstGeom prst="line">
            <a:avLst/>
          </a:prstGeom>
          <a:noFill/>
          <a:ln w="9525">
            <a:solidFill>
              <a:schemeClr val="tx1"/>
            </a:solidFill>
            <a:round/>
            <a:headEnd/>
            <a:tailEnd type="triangle" w="med" len="med"/>
          </a:ln>
        </p:spPr>
        <p:txBody>
          <a:bodyPr wrap="none"/>
          <a:lstStyle/>
          <a:p>
            <a:endParaRPr lang="it-IT"/>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4"/>
          <p:cNvSpPr txBox="1">
            <a:spLocks noChangeArrowheads="1"/>
          </p:cNvSpPr>
          <p:nvPr/>
        </p:nvSpPr>
        <p:spPr bwMode="auto">
          <a:xfrm>
            <a:off x="1350963" y="0"/>
            <a:ext cx="8137525" cy="6924675"/>
          </a:xfrm>
          <a:prstGeom prst="rect">
            <a:avLst/>
          </a:prstGeom>
          <a:noFill/>
          <a:ln w="9525">
            <a:noFill/>
            <a:miter lim="800000"/>
            <a:headEnd/>
            <a:tailEnd/>
          </a:ln>
        </p:spPr>
        <p:txBody>
          <a:bodyPr>
            <a:spAutoFit/>
          </a:bodyPr>
          <a:lstStyle/>
          <a:p>
            <a:pPr marL="358775" indent="-358775" algn="just"/>
            <a:r>
              <a:rPr lang="it-IT" sz="2800"/>
              <a:t>Biotina = coenzima di reazioni di carbossilazione e transcarbossilazione, e come trasportatore di CO</a:t>
            </a:r>
            <a:r>
              <a:rPr lang="it-IT" sz="2800" baseline="-25000"/>
              <a:t>2 </a:t>
            </a:r>
            <a:r>
              <a:rPr lang="it-IT" sz="2800"/>
              <a:t>partecipa alle reazioni di:</a:t>
            </a:r>
          </a:p>
          <a:p>
            <a:pPr marL="358775" indent="-358775" algn="just"/>
            <a:endParaRPr lang="it-IT" sz="2800"/>
          </a:p>
          <a:p>
            <a:pPr marL="358775" indent="-358775">
              <a:buFont typeface="Wingdings" pitchFamily="2" charset="2"/>
              <a:buChar char="v"/>
            </a:pPr>
            <a:r>
              <a:rPr lang="it-IT" sz="2800"/>
              <a:t>Carbossilazione dell’acido piruvuco a ossalacetico (glicogenesi)</a:t>
            </a:r>
          </a:p>
          <a:p>
            <a:pPr marL="358775" indent="-358775">
              <a:buFont typeface="Wingdings" pitchFamily="2" charset="2"/>
              <a:buChar char="v"/>
            </a:pPr>
            <a:r>
              <a:rPr lang="it-IT" sz="2800"/>
              <a:t>Trasformazione di acetilCoA in malonilCoA (biosintesi ac grassi)</a:t>
            </a:r>
          </a:p>
          <a:p>
            <a:pPr marL="358775" indent="-358775">
              <a:buFont typeface="Wingdings" pitchFamily="2" charset="2"/>
              <a:buChar char="v"/>
            </a:pPr>
            <a:r>
              <a:rPr lang="it-IT" sz="2800"/>
              <a:t>Introduzione CO</a:t>
            </a:r>
            <a:r>
              <a:rPr lang="it-IT" sz="2800" baseline="-25000"/>
              <a:t>2</a:t>
            </a:r>
            <a:r>
              <a:rPr lang="it-IT" sz="2800"/>
              <a:t> nel nucleo purinico (sintesi purine)</a:t>
            </a:r>
          </a:p>
          <a:p>
            <a:pPr marL="358775" indent="-358775">
              <a:buFont typeface="Wingdings" pitchFamily="2" charset="2"/>
              <a:buChar char="v"/>
            </a:pPr>
            <a:r>
              <a:rPr lang="it-IT" sz="2800"/>
              <a:t>Trasformazione del proprionilCoA in succinilCoA (ossidazione ac grassi a numero dispari di atomi di C)</a:t>
            </a:r>
          </a:p>
          <a:p>
            <a:pPr marL="358775" indent="-358775">
              <a:buFont typeface="Wingdings" pitchFamily="2" charset="2"/>
              <a:buChar char="v"/>
            </a:pPr>
            <a:endParaRPr lang="it-IT" sz="2800"/>
          </a:p>
          <a:p>
            <a:pPr marL="358775" indent="-358775"/>
            <a:r>
              <a:rPr lang="it-IT" sz="2800"/>
              <a:t>Non si conoscono sindromi da carenza nell’uomo.</a:t>
            </a:r>
          </a:p>
          <a:p>
            <a:pPr marL="358775" indent="-358775"/>
            <a:endParaRPr lang="it-IT"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8130">
                                            <p:txEl>
                                              <p:pRg st="4" end="4"/>
                                            </p:txEl>
                                          </p:spTgt>
                                        </p:tgtEl>
                                        <p:attrNameLst>
                                          <p:attrName>style.visibility</p:attrName>
                                        </p:attrNameLst>
                                      </p:cBhvr>
                                      <p:to>
                                        <p:strVal val="visible"/>
                                      </p:to>
                                    </p:set>
                                    <p:animEffect transition="in" filter="box(in)">
                                      <p:cBhvr>
                                        <p:cTn id="7" dur="500"/>
                                        <p:tgtEl>
                                          <p:spTgt spid="481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209800" y="0"/>
            <a:ext cx="7427913" cy="685800"/>
          </a:xfrm>
        </p:spPr>
        <p:txBody>
          <a:bodyPr/>
          <a:lstStyle/>
          <a:p>
            <a:pPr algn="ctr" eaLnBrk="1" hangingPunct="1"/>
            <a:r>
              <a:rPr lang="it-IT" sz="3200" smtClean="0">
                <a:latin typeface="Comic Sans MS" pitchFamily="66" charset="0"/>
              </a:rPr>
              <a:t>ACIDO FOLICO (B9)</a:t>
            </a:r>
          </a:p>
        </p:txBody>
      </p:sp>
      <p:sp>
        <p:nvSpPr>
          <p:cNvPr id="49155" name="Rectangle 3"/>
          <p:cNvSpPr>
            <a:spLocks noGrp="1" noChangeArrowheads="1"/>
          </p:cNvSpPr>
          <p:nvPr>
            <p:ph type="body" idx="1"/>
          </p:nvPr>
        </p:nvSpPr>
        <p:spPr>
          <a:xfrm>
            <a:off x="609600" y="457200"/>
            <a:ext cx="9293225" cy="3733800"/>
          </a:xfrm>
        </p:spPr>
        <p:txBody>
          <a:bodyPr/>
          <a:lstStyle/>
          <a:p>
            <a:pPr algn="just" eaLnBrk="1" hangingPunct="1">
              <a:buFont typeface="Wingdings" pitchFamily="2" charset="2"/>
              <a:buNone/>
            </a:pPr>
            <a:r>
              <a:rPr lang="it-IT" sz="2800" smtClean="0">
                <a:latin typeface="Comic Sans MS" pitchFamily="66" charset="0"/>
              </a:rPr>
              <a:t>    </a:t>
            </a:r>
            <a:r>
              <a:rPr lang="it-IT" sz="2400" smtClean="0">
                <a:latin typeface="Comic Sans MS" pitchFamily="66" charset="0"/>
              </a:rPr>
              <a:t>Nome derivante dalle notevoli quantità nelle foglie. </a:t>
            </a:r>
          </a:p>
          <a:p>
            <a:pPr algn="just" eaLnBrk="1" hangingPunct="1">
              <a:buFont typeface="Wingdings" pitchFamily="2" charset="2"/>
              <a:buNone/>
            </a:pPr>
            <a:r>
              <a:rPr lang="it-IT" sz="2400" smtClean="0">
                <a:latin typeface="Comic Sans MS" pitchFamily="66" charset="0"/>
              </a:rPr>
              <a:t>    Chimicamente dato dall’unione tramite legame ammidico di acido pteroico con acido glutammico (acidopteroilglutammico). Negli alimenti si trova come poliglutammato in lievito, fegato, rene, verdure. Anche i batteri intestinali lo sintetizzano in una forma non disponibile all’assorbimento. Dopo assorbimento viene fissato nelle cellule di vari tessuti, viene poi convertito in un coenzima attivo dopo 2 successive riduzioni (acido tetraidrofolico, FH</a:t>
            </a:r>
            <a:r>
              <a:rPr lang="it-IT" sz="2400" baseline="-25000" smtClean="0">
                <a:latin typeface="Comic Sans MS" pitchFamily="66" charset="0"/>
              </a:rPr>
              <a:t>4</a:t>
            </a:r>
            <a:r>
              <a:rPr lang="it-IT" sz="2400" smtClean="0">
                <a:latin typeface="Comic Sans MS" pitchFamily="66" charset="0"/>
              </a:rPr>
              <a:t>).</a:t>
            </a:r>
          </a:p>
        </p:txBody>
      </p:sp>
      <p:pic>
        <p:nvPicPr>
          <p:cNvPr id="49156" name="Picture 4"/>
          <p:cNvPicPr>
            <a:picLocks noChangeAspect="1" noChangeArrowheads="1"/>
          </p:cNvPicPr>
          <p:nvPr/>
        </p:nvPicPr>
        <p:blipFill>
          <a:blip r:embed="rId2" cstate="print"/>
          <a:srcRect/>
          <a:stretch>
            <a:fillRect/>
          </a:stretch>
        </p:blipFill>
        <p:spPr bwMode="auto">
          <a:xfrm>
            <a:off x="1905000" y="3886200"/>
            <a:ext cx="6400800" cy="2619375"/>
          </a:xfrm>
          <a:prstGeom prst="rect">
            <a:avLst/>
          </a:prstGeom>
          <a:noFill/>
          <a:ln w="9525">
            <a:noFill/>
            <a:miter lim="800000"/>
            <a:headEnd/>
            <a:tailEnd/>
          </a:ln>
        </p:spPr>
      </p:pic>
      <p:sp>
        <p:nvSpPr>
          <p:cNvPr id="50181" name="Rectangle 5"/>
          <p:cNvSpPr>
            <a:spLocks noChangeArrowheads="1"/>
          </p:cNvSpPr>
          <p:nvPr/>
        </p:nvSpPr>
        <p:spPr bwMode="auto">
          <a:xfrm>
            <a:off x="2362200" y="6461125"/>
            <a:ext cx="5959475" cy="396875"/>
          </a:xfrm>
          <a:prstGeom prst="rect">
            <a:avLst/>
          </a:prstGeom>
          <a:noFill/>
          <a:ln w="9525">
            <a:noFill/>
            <a:miter lim="800000"/>
            <a:headEnd/>
            <a:tailEnd/>
          </a:ln>
        </p:spPr>
        <p:txBody>
          <a:bodyPr>
            <a:spAutoFit/>
          </a:bodyPr>
          <a:lstStyle/>
          <a:p>
            <a:r>
              <a:rPr lang="it-IT" sz="2000"/>
              <a:t>Forma in cui viene fissato nei vari tessuti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49156"/>
                                        </p:tgtEl>
                                        <p:attrNameLst>
                                          <p:attrName>style.visibility</p:attrName>
                                        </p:attrNameLst>
                                      </p:cBhvr>
                                      <p:to>
                                        <p:strVal val="visible"/>
                                      </p:to>
                                    </p:set>
                                    <p:animEffect transition="in" filter="box(in)">
                                      <p:cBhvr>
                                        <p:cTn id="19" dur="5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990600" y="457200"/>
            <a:ext cx="9436100" cy="5934075"/>
          </a:xfrm>
          <a:prstGeom prst="rect">
            <a:avLst/>
          </a:prstGeom>
          <a:noFill/>
          <a:ln w="9525">
            <a:noFill/>
            <a:miter lim="800000"/>
            <a:headEnd/>
            <a:tailEnd/>
          </a:ln>
        </p:spPr>
        <p:txBody>
          <a:bodyPr>
            <a:spAutoFit/>
          </a:bodyPr>
          <a:lstStyle/>
          <a:p>
            <a:pPr marL="288925" indent="-288925"/>
            <a:r>
              <a:rPr lang="it-IT"/>
              <a:t>FH</a:t>
            </a:r>
            <a:r>
              <a:rPr lang="it-IT" baseline="-25000"/>
              <a:t>4</a:t>
            </a:r>
            <a:r>
              <a:rPr lang="it-IT"/>
              <a:t> ha la funzione principale di accettore-donatore di gruppi monocarboniosi (metile, metilene e metino), che trasporta legati a N</a:t>
            </a:r>
            <a:r>
              <a:rPr lang="it-IT" baseline="-25000"/>
              <a:t>5</a:t>
            </a:r>
            <a:r>
              <a:rPr lang="it-IT"/>
              <a:t> o N</a:t>
            </a:r>
            <a:r>
              <a:rPr lang="it-IT" baseline="-25000"/>
              <a:t>10</a:t>
            </a:r>
            <a:r>
              <a:rPr lang="it-IT"/>
              <a:t>.</a:t>
            </a:r>
          </a:p>
          <a:p>
            <a:pPr marL="288925" indent="-288925"/>
            <a:endParaRPr lang="it-IT"/>
          </a:p>
          <a:p>
            <a:pPr marL="288925" indent="-288925"/>
            <a:r>
              <a:rPr lang="it-IT"/>
              <a:t>Le reazioni di trasferimento interessano:</a:t>
            </a:r>
          </a:p>
          <a:p>
            <a:pPr marL="288925" indent="-288925">
              <a:buFontTx/>
              <a:buChar char="•"/>
            </a:pPr>
            <a:r>
              <a:rPr lang="it-IT"/>
              <a:t>Metabolismo di a.a.</a:t>
            </a:r>
          </a:p>
          <a:p>
            <a:pPr marL="288925" indent="-288925">
              <a:buFontTx/>
              <a:buChar char="•"/>
            </a:pPr>
            <a:r>
              <a:rPr lang="it-IT"/>
              <a:t>Sintesi di purine e pirimidine e quindi ac nucleici</a:t>
            </a:r>
          </a:p>
          <a:p>
            <a:pPr marL="288925" indent="-288925">
              <a:buFontTx/>
              <a:buChar char="•"/>
            </a:pPr>
            <a:r>
              <a:rPr lang="it-IT"/>
              <a:t>Inattivazione tramite metilazione di neurotrasmettitori</a:t>
            </a:r>
          </a:p>
          <a:p>
            <a:pPr marL="288925" indent="-288925">
              <a:buFontTx/>
              <a:buChar char="•"/>
            </a:pPr>
            <a:endParaRPr lang="it-IT"/>
          </a:p>
          <a:p>
            <a:pPr marL="288925" indent="-288925"/>
            <a:r>
              <a:rPr lang="it-IT"/>
              <a:t>Fabbisogno raccomandato 200 mg/die</a:t>
            </a:r>
          </a:p>
          <a:p>
            <a:pPr marL="288925" indent="-288925"/>
            <a:endParaRPr lang="it-IT"/>
          </a:p>
          <a:p>
            <a:pPr marL="288925" indent="-288925"/>
            <a:r>
              <a:rPr lang="it-IT"/>
              <a:t>Carenza caratterizzata da:</a:t>
            </a:r>
          </a:p>
          <a:p>
            <a:pPr marL="288925" indent="-288925">
              <a:buFontTx/>
              <a:buChar char="•"/>
            </a:pPr>
            <a:r>
              <a:rPr lang="it-IT"/>
              <a:t>Anemia</a:t>
            </a:r>
          </a:p>
          <a:p>
            <a:pPr marL="288925" indent="-288925">
              <a:buFontTx/>
              <a:buChar char="•"/>
            </a:pPr>
            <a:r>
              <a:rPr lang="it-IT"/>
              <a:t>Alterazioni cute</a:t>
            </a:r>
          </a:p>
          <a:p>
            <a:pPr marL="288925" indent="-288925">
              <a:buFontTx/>
              <a:buChar char="•"/>
            </a:pPr>
            <a:r>
              <a:rPr lang="it-IT"/>
              <a:t>Stomatite, glossite</a:t>
            </a:r>
          </a:p>
          <a:p>
            <a:pPr marL="288925" indent="-288925">
              <a:buFontTx/>
              <a:buChar char="•"/>
            </a:pPr>
            <a:r>
              <a:rPr lang="it-IT"/>
              <a:t>Neuropatie e alterazioni del comportamento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Effect transition="in" filter="box(in)">
                                      <p:cBhvr>
                                        <p:cTn id="7" dur="500"/>
                                        <p:tgtEl>
                                          <p:spTgt spid="501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0178">
                                            <p:txEl>
                                              <p:pRg st="2" end="2"/>
                                            </p:txEl>
                                          </p:spTgt>
                                        </p:tgtEl>
                                        <p:attrNameLst>
                                          <p:attrName>style.visibility</p:attrName>
                                        </p:attrNameLst>
                                      </p:cBhvr>
                                      <p:to>
                                        <p:strVal val="visible"/>
                                      </p:to>
                                    </p:set>
                                    <p:animEffect transition="in" filter="box(in)">
                                      <p:cBhvr>
                                        <p:cTn id="12" dur="500"/>
                                        <p:tgtEl>
                                          <p:spTgt spid="5017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0178">
                                            <p:txEl>
                                              <p:pRg st="3" end="3"/>
                                            </p:txEl>
                                          </p:spTgt>
                                        </p:tgtEl>
                                        <p:attrNameLst>
                                          <p:attrName>style.visibility</p:attrName>
                                        </p:attrNameLst>
                                      </p:cBhvr>
                                      <p:to>
                                        <p:strVal val="visible"/>
                                      </p:to>
                                    </p:set>
                                    <p:animEffect transition="in" filter="box(in)">
                                      <p:cBhvr>
                                        <p:cTn id="17" dur="500"/>
                                        <p:tgtEl>
                                          <p:spTgt spid="5017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0178">
                                            <p:txEl>
                                              <p:pRg st="4" end="4"/>
                                            </p:txEl>
                                          </p:spTgt>
                                        </p:tgtEl>
                                        <p:attrNameLst>
                                          <p:attrName>style.visibility</p:attrName>
                                        </p:attrNameLst>
                                      </p:cBhvr>
                                      <p:to>
                                        <p:strVal val="visible"/>
                                      </p:to>
                                    </p:set>
                                    <p:animEffect transition="in" filter="box(in)">
                                      <p:cBhvr>
                                        <p:cTn id="22" dur="500"/>
                                        <p:tgtEl>
                                          <p:spTgt spid="5017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0178">
                                            <p:txEl>
                                              <p:pRg st="5" end="5"/>
                                            </p:txEl>
                                          </p:spTgt>
                                        </p:tgtEl>
                                        <p:attrNameLst>
                                          <p:attrName>style.visibility</p:attrName>
                                        </p:attrNameLst>
                                      </p:cBhvr>
                                      <p:to>
                                        <p:strVal val="visible"/>
                                      </p:to>
                                    </p:set>
                                    <p:animEffect transition="in" filter="box(in)">
                                      <p:cBhvr>
                                        <p:cTn id="27" dur="500"/>
                                        <p:tgtEl>
                                          <p:spTgt spid="5017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0178">
                                            <p:txEl>
                                              <p:pRg st="7" end="7"/>
                                            </p:txEl>
                                          </p:spTgt>
                                        </p:tgtEl>
                                        <p:attrNameLst>
                                          <p:attrName>style.visibility</p:attrName>
                                        </p:attrNameLst>
                                      </p:cBhvr>
                                      <p:to>
                                        <p:strVal val="visible"/>
                                      </p:to>
                                    </p:set>
                                    <p:animEffect transition="in" filter="box(in)">
                                      <p:cBhvr>
                                        <p:cTn id="32" dur="500"/>
                                        <p:tgtEl>
                                          <p:spTgt spid="50178">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50178">
                                            <p:txEl>
                                              <p:pRg st="9" end="9"/>
                                            </p:txEl>
                                          </p:spTgt>
                                        </p:tgtEl>
                                        <p:attrNameLst>
                                          <p:attrName>style.visibility</p:attrName>
                                        </p:attrNameLst>
                                      </p:cBhvr>
                                      <p:to>
                                        <p:strVal val="visible"/>
                                      </p:to>
                                    </p:set>
                                    <p:animEffect transition="in" filter="box(in)">
                                      <p:cBhvr>
                                        <p:cTn id="37" dur="500"/>
                                        <p:tgtEl>
                                          <p:spTgt spid="50178">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50178">
                                            <p:txEl>
                                              <p:pRg st="10" end="10"/>
                                            </p:txEl>
                                          </p:spTgt>
                                        </p:tgtEl>
                                        <p:attrNameLst>
                                          <p:attrName>style.visibility</p:attrName>
                                        </p:attrNameLst>
                                      </p:cBhvr>
                                      <p:to>
                                        <p:strVal val="visible"/>
                                      </p:to>
                                    </p:set>
                                    <p:animEffect transition="in" filter="box(in)">
                                      <p:cBhvr>
                                        <p:cTn id="42" dur="500"/>
                                        <p:tgtEl>
                                          <p:spTgt spid="50178">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50178">
                                            <p:txEl>
                                              <p:pRg st="11" end="11"/>
                                            </p:txEl>
                                          </p:spTgt>
                                        </p:tgtEl>
                                        <p:attrNameLst>
                                          <p:attrName>style.visibility</p:attrName>
                                        </p:attrNameLst>
                                      </p:cBhvr>
                                      <p:to>
                                        <p:strVal val="visible"/>
                                      </p:to>
                                    </p:set>
                                    <p:animEffect transition="in" filter="box(in)">
                                      <p:cBhvr>
                                        <p:cTn id="47" dur="500"/>
                                        <p:tgtEl>
                                          <p:spTgt spid="50178">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50178">
                                            <p:txEl>
                                              <p:pRg st="12" end="12"/>
                                            </p:txEl>
                                          </p:spTgt>
                                        </p:tgtEl>
                                        <p:attrNameLst>
                                          <p:attrName>style.visibility</p:attrName>
                                        </p:attrNameLst>
                                      </p:cBhvr>
                                      <p:to>
                                        <p:strVal val="visible"/>
                                      </p:to>
                                    </p:set>
                                    <p:animEffect transition="in" filter="box(in)">
                                      <p:cBhvr>
                                        <p:cTn id="52" dur="500"/>
                                        <p:tgtEl>
                                          <p:spTgt spid="50178">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50178">
                                            <p:txEl>
                                              <p:pRg st="13" end="13"/>
                                            </p:txEl>
                                          </p:spTgt>
                                        </p:tgtEl>
                                        <p:attrNameLst>
                                          <p:attrName>style.visibility</p:attrName>
                                        </p:attrNameLst>
                                      </p:cBhvr>
                                      <p:to>
                                        <p:strVal val="visible"/>
                                      </p:to>
                                    </p:set>
                                    <p:animEffect transition="in" filter="box(in)">
                                      <p:cBhvr>
                                        <p:cTn id="57" dur="500"/>
                                        <p:tgtEl>
                                          <p:spTgt spid="5017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990600" y="0"/>
            <a:ext cx="8912225" cy="6926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Text Box 1028"/>
          <p:cNvSpPr txBox="1">
            <a:spLocks noChangeArrowheads="1"/>
          </p:cNvSpPr>
          <p:nvPr/>
        </p:nvSpPr>
        <p:spPr bwMode="auto">
          <a:xfrm>
            <a:off x="1206500" y="923925"/>
            <a:ext cx="8696325" cy="6186488"/>
          </a:xfrm>
          <a:prstGeom prst="rect">
            <a:avLst/>
          </a:prstGeom>
          <a:noFill/>
          <a:ln w="9525">
            <a:noFill/>
            <a:miter lim="800000"/>
            <a:headEnd/>
            <a:tailEnd/>
          </a:ln>
        </p:spPr>
        <p:txBody>
          <a:bodyPr>
            <a:spAutoFit/>
          </a:bodyPr>
          <a:lstStyle/>
          <a:p>
            <a:pPr marL="342900" indent="-342900" algn="just"/>
            <a:r>
              <a:rPr lang="it-IT" sz="3600">
                <a:sym typeface="Symbol" pitchFamily="18" charset="2"/>
              </a:rPr>
              <a:t>Per solubilità divisibili in:</a:t>
            </a:r>
          </a:p>
          <a:p>
            <a:pPr marL="342900" indent="-342900" algn="just"/>
            <a:r>
              <a:rPr lang="it-IT" sz="3600">
                <a:sym typeface="Symbol" pitchFamily="18" charset="2"/>
              </a:rPr>
              <a:t> </a:t>
            </a:r>
          </a:p>
          <a:p>
            <a:pPr marL="342900" indent="-342900" algn="just">
              <a:buFontTx/>
              <a:buAutoNum type="arabicPeriod"/>
            </a:pPr>
            <a:r>
              <a:rPr lang="it-IT" sz="3600">
                <a:sym typeface="Symbol" pitchFamily="18" charset="2"/>
              </a:rPr>
              <a:t> Idrosolubili (del gruppo B e C, PP biotina, ac. Pantotenico e ac. folico)</a:t>
            </a:r>
          </a:p>
          <a:p>
            <a:pPr marL="342900" indent="-342900" algn="just">
              <a:buFontTx/>
              <a:buAutoNum type="arabicPeriod"/>
            </a:pPr>
            <a:r>
              <a:rPr lang="it-IT" sz="3600">
                <a:sym typeface="Symbol" pitchFamily="18" charset="2"/>
              </a:rPr>
              <a:t> Liposolubili (A, E, D, K)</a:t>
            </a:r>
          </a:p>
          <a:p>
            <a:pPr marL="342900" indent="-342900" algn="just"/>
            <a:endParaRPr lang="it-IT" sz="3600">
              <a:sym typeface="Symbol" pitchFamily="18" charset="2"/>
            </a:endParaRPr>
          </a:p>
          <a:p>
            <a:pPr marL="342900" indent="-342900" algn="just"/>
            <a:r>
              <a:rPr lang="it-IT" sz="3600">
                <a:sym typeface="Symbol" pitchFamily="18" charset="2"/>
              </a:rPr>
              <a:t>Le vitamine liposolubili hanno un metabolismo + lento delle idrosolubili, si accumulano nei tessuti e se in eccesso  ipervitaminosi</a:t>
            </a:r>
          </a:p>
          <a:p>
            <a:pPr marL="342900" indent="-342900" algn="just"/>
            <a:endParaRPr lang="it-IT"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2228">
                                            <p:txEl>
                                              <p:pRg st="0" end="0"/>
                                            </p:txEl>
                                          </p:spTgt>
                                        </p:tgtEl>
                                        <p:attrNameLst>
                                          <p:attrName>style.visibility</p:attrName>
                                        </p:attrNameLst>
                                      </p:cBhvr>
                                      <p:to>
                                        <p:strVal val="visible"/>
                                      </p:to>
                                    </p:set>
                                    <p:anim calcmode="lin" valueType="num">
                                      <p:cBhvr additive="base">
                                        <p:cTn id="7" dur="500" fill="hold"/>
                                        <p:tgtEl>
                                          <p:spTgt spid="5222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228">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2228">
                                            <p:txEl>
                                              <p:pRg st="1" end="1"/>
                                            </p:txEl>
                                          </p:spTgt>
                                        </p:tgtEl>
                                        <p:attrNameLst>
                                          <p:attrName>style.visibility</p:attrName>
                                        </p:attrNameLst>
                                      </p:cBhvr>
                                      <p:to>
                                        <p:strVal val="visible"/>
                                      </p:to>
                                    </p:set>
                                    <p:anim calcmode="lin" valueType="num">
                                      <p:cBhvr additive="base">
                                        <p:cTn id="11" dur="500" fill="hold"/>
                                        <p:tgtEl>
                                          <p:spTgt spid="5222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2228">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2228">
                                            <p:txEl>
                                              <p:pRg st="2" end="2"/>
                                            </p:txEl>
                                          </p:spTgt>
                                        </p:tgtEl>
                                        <p:attrNameLst>
                                          <p:attrName>style.visibility</p:attrName>
                                        </p:attrNameLst>
                                      </p:cBhvr>
                                      <p:to>
                                        <p:strVal val="visible"/>
                                      </p:to>
                                    </p:set>
                                    <p:anim calcmode="lin" valueType="num">
                                      <p:cBhvr additive="base">
                                        <p:cTn id="15" dur="500" fill="hold"/>
                                        <p:tgtEl>
                                          <p:spTgt spid="5222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2228">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2228">
                                            <p:txEl>
                                              <p:pRg st="3" end="3"/>
                                            </p:txEl>
                                          </p:spTgt>
                                        </p:tgtEl>
                                        <p:attrNameLst>
                                          <p:attrName>style.visibility</p:attrName>
                                        </p:attrNameLst>
                                      </p:cBhvr>
                                      <p:to>
                                        <p:strVal val="visible"/>
                                      </p:to>
                                    </p:set>
                                    <p:anim calcmode="lin" valueType="num">
                                      <p:cBhvr additive="base">
                                        <p:cTn id="19" dur="500" fill="hold"/>
                                        <p:tgtEl>
                                          <p:spTgt spid="5222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22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2228">
                                            <p:txEl>
                                              <p:pRg st="5" end="5"/>
                                            </p:txEl>
                                          </p:spTgt>
                                        </p:tgtEl>
                                        <p:attrNameLst>
                                          <p:attrName>style.visibility</p:attrName>
                                        </p:attrNameLst>
                                      </p:cBhvr>
                                      <p:to>
                                        <p:strVal val="visible"/>
                                      </p:to>
                                    </p:set>
                                    <p:anim calcmode="lin" valueType="num">
                                      <p:cBhvr additive="base">
                                        <p:cTn id="25" dur="500" fill="hold"/>
                                        <p:tgtEl>
                                          <p:spTgt spid="52228">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222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026"/>
          <p:cNvPicPr>
            <a:picLocks noChangeAspect="1" noChangeArrowheads="1"/>
          </p:cNvPicPr>
          <p:nvPr/>
        </p:nvPicPr>
        <p:blipFill>
          <a:blip r:embed="rId2" cstate="print"/>
          <a:srcRect/>
          <a:stretch>
            <a:fillRect/>
          </a:stretch>
        </p:blipFill>
        <p:spPr bwMode="auto">
          <a:xfrm>
            <a:off x="1295400" y="0"/>
            <a:ext cx="7304088"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279525" y="960438"/>
            <a:ext cx="8623300" cy="5934075"/>
          </a:xfrm>
          <a:prstGeom prst="rect">
            <a:avLst/>
          </a:prstGeom>
          <a:noFill/>
          <a:ln w="9525">
            <a:noFill/>
            <a:miter lim="800000"/>
            <a:headEnd/>
            <a:tailEnd/>
          </a:ln>
        </p:spPr>
        <p:txBody>
          <a:bodyPr>
            <a:spAutoFit/>
          </a:bodyPr>
          <a:lstStyle/>
          <a:p>
            <a:r>
              <a:rPr lang="it-IT"/>
              <a:t>Situazioni per le quali un individuo è particolarmente esposto a rischio per deficienza di folato:</a:t>
            </a:r>
          </a:p>
          <a:p>
            <a:pPr>
              <a:buFontTx/>
              <a:buChar char="•"/>
            </a:pPr>
            <a:r>
              <a:rPr lang="it-IT"/>
              <a:t>Gravidanza (bisogni anche raddoppiati per la sintesi di acidi nucleici)</a:t>
            </a:r>
          </a:p>
          <a:p>
            <a:pPr>
              <a:buFontTx/>
              <a:buChar char="•"/>
            </a:pPr>
            <a:r>
              <a:rPr lang="it-IT"/>
              <a:t>Alcolismo</a:t>
            </a:r>
          </a:p>
          <a:p>
            <a:endParaRPr lang="it-IT"/>
          </a:p>
          <a:p>
            <a:r>
              <a:rPr lang="it-IT"/>
              <a:t>Aumento di emopoiesi, la malaria e la presenza di tumori fa aumentare i bisogni di folato.</a:t>
            </a:r>
          </a:p>
          <a:p>
            <a:endParaRPr lang="it-IT"/>
          </a:p>
          <a:p>
            <a:r>
              <a:rPr lang="it-IT"/>
              <a:t>Farmaci come metotrexato e aminopterine hanno attività anticancerogena e antivitaminica perché interagiscono col folato e inibiscono la duplicazione cellulare.</a:t>
            </a:r>
          </a:p>
          <a:p>
            <a:r>
              <a:rPr lang="it-IT"/>
              <a:t>Farmaci come le solfonammidi  sono antibatterici perché competono con p-amminobenzoato in quei microrganismi che lo usano per formare folato. Nell’uomo che usa il folato già formato non hanno attività antifolica.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3250">
                                            <p:txEl>
                                              <p:pRg st="0" end="0"/>
                                            </p:txEl>
                                          </p:spTgt>
                                        </p:tgtEl>
                                        <p:attrNameLst>
                                          <p:attrName>style.visibility</p:attrName>
                                        </p:attrNameLst>
                                      </p:cBhvr>
                                      <p:to>
                                        <p:strVal val="visible"/>
                                      </p:to>
                                    </p:set>
                                    <p:animEffect transition="in" filter="box(in)">
                                      <p:cBhvr>
                                        <p:cTn id="7" dur="500"/>
                                        <p:tgtEl>
                                          <p:spTgt spid="532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3250">
                                            <p:txEl>
                                              <p:pRg st="1" end="1"/>
                                            </p:txEl>
                                          </p:spTgt>
                                        </p:tgtEl>
                                        <p:attrNameLst>
                                          <p:attrName>style.visibility</p:attrName>
                                        </p:attrNameLst>
                                      </p:cBhvr>
                                      <p:to>
                                        <p:strVal val="visible"/>
                                      </p:to>
                                    </p:set>
                                    <p:animEffect transition="in" filter="box(in)">
                                      <p:cBhvr>
                                        <p:cTn id="12" dur="500"/>
                                        <p:tgtEl>
                                          <p:spTgt spid="532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3250">
                                            <p:txEl>
                                              <p:pRg st="2" end="2"/>
                                            </p:txEl>
                                          </p:spTgt>
                                        </p:tgtEl>
                                        <p:attrNameLst>
                                          <p:attrName>style.visibility</p:attrName>
                                        </p:attrNameLst>
                                      </p:cBhvr>
                                      <p:to>
                                        <p:strVal val="visible"/>
                                      </p:to>
                                    </p:set>
                                    <p:animEffect transition="in" filter="box(in)">
                                      <p:cBhvr>
                                        <p:cTn id="17" dur="500"/>
                                        <p:tgtEl>
                                          <p:spTgt spid="532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3250">
                                            <p:txEl>
                                              <p:pRg st="4" end="4"/>
                                            </p:txEl>
                                          </p:spTgt>
                                        </p:tgtEl>
                                        <p:attrNameLst>
                                          <p:attrName>style.visibility</p:attrName>
                                        </p:attrNameLst>
                                      </p:cBhvr>
                                      <p:to>
                                        <p:strVal val="visible"/>
                                      </p:to>
                                    </p:set>
                                    <p:animEffect transition="in" filter="box(in)">
                                      <p:cBhvr>
                                        <p:cTn id="22" dur="500"/>
                                        <p:tgtEl>
                                          <p:spTgt spid="5325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3250">
                                            <p:txEl>
                                              <p:pRg st="6" end="6"/>
                                            </p:txEl>
                                          </p:spTgt>
                                        </p:tgtEl>
                                        <p:attrNameLst>
                                          <p:attrName>style.visibility</p:attrName>
                                        </p:attrNameLst>
                                      </p:cBhvr>
                                      <p:to>
                                        <p:strVal val="visible"/>
                                      </p:to>
                                    </p:set>
                                    <p:animEffect transition="in" filter="box(in)">
                                      <p:cBhvr>
                                        <p:cTn id="27" dur="500"/>
                                        <p:tgtEl>
                                          <p:spTgt spid="5325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3250">
                                            <p:txEl>
                                              <p:pRg st="7" end="7"/>
                                            </p:txEl>
                                          </p:spTgt>
                                        </p:tgtEl>
                                        <p:attrNameLst>
                                          <p:attrName>style.visibility</p:attrName>
                                        </p:attrNameLst>
                                      </p:cBhvr>
                                      <p:to>
                                        <p:strVal val="visible"/>
                                      </p:to>
                                    </p:set>
                                    <p:animEffect transition="in" filter="box(in)">
                                      <p:cBhvr>
                                        <p:cTn id="32" dur="500"/>
                                        <p:tgtEl>
                                          <p:spTgt spid="5325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algn="ctr" eaLnBrk="1" hangingPunct="1"/>
            <a:r>
              <a:rPr lang="it-IT" sz="3600" smtClean="0">
                <a:latin typeface="Comic Sans MS" pitchFamily="66" charset="0"/>
              </a:rPr>
              <a:t>VITAMINA</a:t>
            </a:r>
            <a:r>
              <a:rPr lang="it-IT" smtClean="0">
                <a:latin typeface="Comic Sans MS" pitchFamily="66" charset="0"/>
              </a:rPr>
              <a:t> </a:t>
            </a:r>
            <a:r>
              <a:rPr lang="it-IT" sz="3600" smtClean="0">
                <a:latin typeface="Comic Sans MS" pitchFamily="66" charset="0"/>
              </a:rPr>
              <a:t>B</a:t>
            </a:r>
            <a:r>
              <a:rPr lang="it-IT" sz="3600" baseline="-25000" smtClean="0">
                <a:latin typeface="Comic Sans MS" pitchFamily="66" charset="0"/>
              </a:rPr>
              <a:t>12</a:t>
            </a:r>
            <a:endParaRPr lang="it-IT" sz="3600" smtClean="0">
              <a:latin typeface="Comic Sans MS" pitchFamily="66" charset="0"/>
            </a:endParaRPr>
          </a:p>
        </p:txBody>
      </p:sp>
      <p:sp>
        <p:nvSpPr>
          <p:cNvPr id="54275" name="Rectangle 3"/>
          <p:cNvSpPr>
            <a:spLocks noGrp="1" noChangeArrowheads="1"/>
          </p:cNvSpPr>
          <p:nvPr>
            <p:ph type="body" idx="1"/>
          </p:nvPr>
        </p:nvSpPr>
        <p:spPr>
          <a:xfrm>
            <a:off x="1066800" y="1371600"/>
            <a:ext cx="8418513" cy="4114800"/>
          </a:xfrm>
        </p:spPr>
        <p:txBody>
          <a:bodyPr/>
          <a:lstStyle/>
          <a:p>
            <a:pPr eaLnBrk="1" hangingPunct="1">
              <a:lnSpc>
                <a:spcPct val="90000"/>
              </a:lnSpc>
              <a:buFont typeface="Wingdings" pitchFamily="2" charset="2"/>
              <a:buNone/>
            </a:pPr>
            <a:r>
              <a:rPr lang="it-IT" sz="2400" smtClean="0">
                <a:latin typeface="Comic Sans MS" pitchFamily="66" charset="0"/>
              </a:rPr>
              <a:t>Cianocobalamina o fattore antipernicioso per la cura dell’anemia perniciosa.</a:t>
            </a:r>
          </a:p>
          <a:p>
            <a:pPr eaLnBrk="1" hangingPunct="1">
              <a:lnSpc>
                <a:spcPct val="90000"/>
              </a:lnSpc>
              <a:buFont typeface="Wingdings" pitchFamily="2" charset="2"/>
              <a:buNone/>
            </a:pPr>
            <a:endParaRPr lang="it-IT" sz="2400" smtClean="0">
              <a:latin typeface="Comic Sans MS" pitchFamily="66" charset="0"/>
            </a:endParaRPr>
          </a:p>
          <a:p>
            <a:pPr eaLnBrk="1" hangingPunct="1">
              <a:lnSpc>
                <a:spcPct val="90000"/>
              </a:lnSpc>
              <a:buFont typeface="Wingdings" pitchFamily="2" charset="2"/>
              <a:buNone/>
            </a:pPr>
            <a:r>
              <a:rPr lang="it-IT" sz="2400" smtClean="0">
                <a:latin typeface="Comic Sans MS" pitchFamily="66" charset="0"/>
              </a:rPr>
              <a:t>Chimicamente costituta da </a:t>
            </a:r>
          </a:p>
          <a:p>
            <a:pPr eaLnBrk="1" hangingPunct="1">
              <a:lnSpc>
                <a:spcPct val="90000"/>
              </a:lnSpc>
            </a:pPr>
            <a:r>
              <a:rPr lang="it-IT" sz="2400" smtClean="0">
                <a:latin typeface="Comic Sans MS" pitchFamily="66" charset="0"/>
              </a:rPr>
              <a:t>Anello corrinico (sistema tetrapirrolico con al centro un atomo di Co)</a:t>
            </a:r>
          </a:p>
          <a:p>
            <a:pPr eaLnBrk="1" hangingPunct="1">
              <a:lnSpc>
                <a:spcPct val="90000"/>
              </a:lnSpc>
            </a:pPr>
            <a:r>
              <a:rPr lang="it-IT" sz="2400" smtClean="0">
                <a:latin typeface="Comic Sans MS" pitchFamily="66" charset="0"/>
              </a:rPr>
              <a:t>Ribonuclide sia al Co che ad una catena laterale di uno dei pirroli</a:t>
            </a:r>
          </a:p>
          <a:p>
            <a:pPr eaLnBrk="1" hangingPunct="1">
              <a:lnSpc>
                <a:spcPct val="90000"/>
              </a:lnSpc>
              <a:buFont typeface="Wingdings" pitchFamily="2" charset="2"/>
              <a:buNone/>
            </a:pPr>
            <a:endParaRPr lang="it-IT" sz="2400" smtClean="0">
              <a:latin typeface="Comic Sans MS" pitchFamily="66" charset="0"/>
            </a:endParaRPr>
          </a:p>
          <a:p>
            <a:pPr eaLnBrk="1" hangingPunct="1">
              <a:lnSpc>
                <a:spcPct val="90000"/>
              </a:lnSpc>
              <a:buFont typeface="Wingdings" pitchFamily="2" charset="2"/>
              <a:buNone/>
            </a:pPr>
            <a:r>
              <a:rPr lang="it-IT" sz="2400" smtClean="0">
                <a:latin typeface="Comic Sans MS" pitchFamily="66" charset="0"/>
              </a:rPr>
              <a:t>Il sesto sostituente del Co può essere di natura diversa (CN, OH, CH</a:t>
            </a:r>
            <a:r>
              <a:rPr lang="it-IT" sz="2400" baseline="-25000" smtClean="0">
                <a:latin typeface="Comic Sans MS" pitchFamily="66" charset="0"/>
              </a:rPr>
              <a:t>3</a:t>
            </a:r>
            <a:r>
              <a:rPr lang="it-IT" sz="2400" smtClean="0">
                <a:latin typeface="Comic Sans MS" pitchFamily="66" charset="0"/>
              </a:rPr>
              <a:t>, 5-deossiadenosile) .</a:t>
            </a:r>
          </a:p>
          <a:p>
            <a:pPr eaLnBrk="1" hangingPunct="1">
              <a:lnSpc>
                <a:spcPct val="90000"/>
              </a:lnSpc>
              <a:buFont typeface="Wingdings" pitchFamily="2" charset="2"/>
              <a:buNone/>
            </a:pPr>
            <a:r>
              <a:rPr lang="it-IT" sz="2400" smtClean="0">
                <a:latin typeface="Comic Sans MS" pitchFamily="66" charset="0"/>
              </a:rPr>
              <a:t>Serve in reazioni di interscambio di 2 atomi di C adiacenti. Sono sintetizzate da microrganismi e non da piante o animali. Proviene tutta da alimenti di origine animale come fegato, rene, pesci, latte.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box(in)">
                                      <p:cBhvr>
                                        <p:cTn id="7" dur="500"/>
                                        <p:tgtEl>
                                          <p:spTgt spid="54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4275">
                                            <p:txEl>
                                              <p:pRg st="2" end="2"/>
                                            </p:txEl>
                                          </p:spTgt>
                                        </p:tgtEl>
                                        <p:attrNameLst>
                                          <p:attrName>style.visibility</p:attrName>
                                        </p:attrNameLst>
                                      </p:cBhvr>
                                      <p:to>
                                        <p:strVal val="visible"/>
                                      </p:to>
                                    </p:set>
                                    <p:animEffect transition="in" filter="box(in)">
                                      <p:cBhvr>
                                        <p:cTn id="12" dur="500"/>
                                        <p:tgtEl>
                                          <p:spTgt spid="542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4275">
                                            <p:txEl>
                                              <p:pRg st="3" end="3"/>
                                            </p:txEl>
                                          </p:spTgt>
                                        </p:tgtEl>
                                        <p:attrNameLst>
                                          <p:attrName>style.visibility</p:attrName>
                                        </p:attrNameLst>
                                      </p:cBhvr>
                                      <p:to>
                                        <p:strVal val="visible"/>
                                      </p:to>
                                    </p:set>
                                    <p:animEffect transition="in" filter="box(in)">
                                      <p:cBhvr>
                                        <p:cTn id="17" dur="500"/>
                                        <p:tgtEl>
                                          <p:spTgt spid="5427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4275">
                                            <p:txEl>
                                              <p:pRg st="4" end="4"/>
                                            </p:txEl>
                                          </p:spTgt>
                                        </p:tgtEl>
                                        <p:attrNameLst>
                                          <p:attrName>style.visibility</p:attrName>
                                        </p:attrNameLst>
                                      </p:cBhvr>
                                      <p:to>
                                        <p:strVal val="visible"/>
                                      </p:to>
                                    </p:set>
                                    <p:animEffect transition="in" filter="box(in)">
                                      <p:cBhvr>
                                        <p:cTn id="22" dur="500"/>
                                        <p:tgtEl>
                                          <p:spTgt spid="5427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4275">
                                            <p:txEl>
                                              <p:pRg st="6" end="6"/>
                                            </p:txEl>
                                          </p:spTgt>
                                        </p:tgtEl>
                                        <p:attrNameLst>
                                          <p:attrName>style.visibility</p:attrName>
                                        </p:attrNameLst>
                                      </p:cBhvr>
                                      <p:to>
                                        <p:strVal val="visible"/>
                                      </p:to>
                                    </p:set>
                                    <p:animEffect transition="in" filter="box(in)">
                                      <p:cBhvr>
                                        <p:cTn id="27" dur="500"/>
                                        <p:tgtEl>
                                          <p:spTgt spid="5427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4275">
                                            <p:txEl>
                                              <p:pRg st="7" end="7"/>
                                            </p:txEl>
                                          </p:spTgt>
                                        </p:tgtEl>
                                        <p:attrNameLst>
                                          <p:attrName>style.visibility</p:attrName>
                                        </p:attrNameLst>
                                      </p:cBhvr>
                                      <p:to>
                                        <p:strVal val="visible"/>
                                      </p:to>
                                    </p:set>
                                    <p:animEffect transition="in" filter="box(in)">
                                      <p:cBhvr>
                                        <p:cTn id="32" dur="500"/>
                                        <p:tgtEl>
                                          <p:spTgt spid="542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1293813" y="0"/>
            <a:ext cx="7315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4"/>
          <p:cNvSpPr txBox="1">
            <a:spLocks noChangeArrowheads="1"/>
          </p:cNvSpPr>
          <p:nvPr/>
        </p:nvSpPr>
        <p:spPr bwMode="auto">
          <a:xfrm>
            <a:off x="990600" y="1144588"/>
            <a:ext cx="8912225" cy="4838700"/>
          </a:xfrm>
          <a:prstGeom prst="rect">
            <a:avLst/>
          </a:prstGeom>
          <a:noFill/>
          <a:ln w="9525">
            <a:noFill/>
            <a:miter lim="800000"/>
            <a:headEnd/>
            <a:tailEnd/>
          </a:ln>
        </p:spPr>
        <p:txBody>
          <a:bodyPr>
            <a:spAutoFit/>
          </a:bodyPr>
          <a:lstStyle/>
          <a:p>
            <a:r>
              <a:rPr lang="it-IT"/>
              <a:t>Rara carenza da insufficiente introduzione alimentare. L’assorbimento di quantità fisiologiche avviene mediante trasporto attivo solo se legata ad una glicoproteina detta fattore intrinseco (F1).  In assenza di tale fattore si verifica l’anemia perniciosa (alterazione del tessuto emopoietico con disturbi digestivi e sindromi neurologiche).</a:t>
            </a:r>
          </a:p>
          <a:p>
            <a:endParaRPr lang="it-IT"/>
          </a:p>
          <a:p>
            <a:r>
              <a:rPr lang="it-IT"/>
              <a:t>Insieme all’ac folico è indispensabile per proliferazione e maturazione cellulare.  </a:t>
            </a:r>
          </a:p>
          <a:p>
            <a:r>
              <a:rPr lang="it-IT"/>
              <a:t>Tutte le vitamine del gruppo B (esclusa B2) sono dette “neurotrope” perché prevengono danni al sistema nervoso.</a:t>
            </a:r>
          </a:p>
          <a:p>
            <a:endParaRPr lang="it-IT"/>
          </a:p>
          <a:p>
            <a:r>
              <a:rPr lang="it-IT"/>
              <a:t>Fabbisogno 1-2 mg/die nell’adulto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6322">
                                            <p:txEl>
                                              <p:pRg st="0" end="0"/>
                                            </p:txEl>
                                          </p:spTgt>
                                        </p:tgtEl>
                                        <p:attrNameLst>
                                          <p:attrName>style.visibility</p:attrName>
                                        </p:attrNameLst>
                                      </p:cBhvr>
                                      <p:to>
                                        <p:strVal val="visible"/>
                                      </p:to>
                                    </p:set>
                                    <p:animEffect transition="in" filter="box(in)">
                                      <p:cBhvr>
                                        <p:cTn id="7" dur="500"/>
                                        <p:tgtEl>
                                          <p:spTgt spid="563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6322">
                                            <p:txEl>
                                              <p:pRg st="2" end="2"/>
                                            </p:txEl>
                                          </p:spTgt>
                                        </p:tgtEl>
                                        <p:attrNameLst>
                                          <p:attrName>style.visibility</p:attrName>
                                        </p:attrNameLst>
                                      </p:cBhvr>
                                      <p:to>
                                        <p:strVal val="visible"/>
                                      </p:to>
                                    </p:set>
                                    <p:animEffect transition="in" filter="box(in)">
                                      <p:cBhvr>
                                        <p:cTn id="12" dur="500"/>
                                        <p:tgtEl>
                                          <p:spTgt spid="563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6322">
                                            <p:txEl>
                                              <p:pRg st="3" end="3"/>
                                            </p:txEl>
                                          </p:spTgt>
                                        </p:tgtEl>
                                        <p:attrNameLst>
                                          <p:attrName>style.visibility</p:attrName>
                                        </p:attrNameLst>
                                      </p:cBhvr>
                                      <p:to>
                                        <p:strVal val="visible"/>
                                      </p:to>
                                    </p:set>
                                    <p:animEffect transition="in" filter="box(in)">
                                      <p:cBhvr>
                                        <p:cTn id="17" dur="500"/>
                                        <p:tgtEl>
                                          <p:spTgt spid="5632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6322">
                                            <p:txEl>
                                              <p:pRg st="5" end="5"/>
                                            </p:txEl>
                                          </p:spTgt>
                                        </p:tgtEl>
                                        <p:attrNameLst>
                                          <p:attrName>style.visibility</p:attrName>
                                        </p:attrNameLst>
                                      </p:cBhvr>
                                      <p:to>
                                        <p:strVal val="visible"/>
                                      </p:to>
                                    </p:set>
                                    <p:animEffect transition="in" filter="box(in)">
                                      <p:cBhvr>
                                        <p:cTn id="22" dur="500"/>
                                        <p:tgtEl>
                                          <p:spTgt spid="563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484313" y="188913"/>
            <a:ext cx="8418512" cy="838200"/>
          </a:xfrm>
        </p:spPr>
        <p:txBody>
          <a:bodyPr/>
          <a:lstStyle/>
          <a:p>
            <a:pPr algn="ctr" eaLnBrk="1" hangingPunct="1"/>
            <a:r>
              <a:rPr lang="it-IT" sz="3600" smtClean="0">
                <a:latin typeface="Comic Sans MS" pitchFamily="66" charset="0"/>
              </a:rPr>
              <a:t>VITAMINA</a:t>
            </a:r>
            <a:r>
              <a:rPr lang="it-IT" smtClean="0">
                <a:latin typeface="Comic Sans MS" pitchFamily="66" charset="0"/>
              </a:rPr>
              <a:t> </a:t>
            </a:r>
            <a:r>
              <a:rPr lang="it-IT" sz="3600" smtClean="0">
                <a:latin typeface="Comic Sans MS" pitchFamily="66" charset="0"/>
              </a:rPr>
              <a:t>C</a:t>
            </a:r>
          </a:p>
        </p:txBody>
      </p:sp>
      <p:sp>
        <p:nvSpPr>
          <p:cNvPr id="57347" name="Rectangle 3"/>
          <p:cNvSpPr>
            <a:spLocks noGrp="1" noChangeArrowheads="1"/>
          </p:cNvSpPr>
          <p:nvPr>
            <p:ph type="body" idx="1"/>
          </p:nvPr>
        </p:nvSpPr>
        <p:spPr>
          <a:xfrm>
            <a:off x="808038" y="928688"/>
            <a:ext cx="8855075" cy="2819400"/>
          </a:xfrm>
        </p:spPr>
        <p:txBody>
          <a:bodyPr/>
          <a:lstStyle/>
          <a:p>
            <a:pPr eaLnBrk="1" hangingPunct="1">
              <a:lnSpc>
                <a:spcPct val="70000"/>
              </a:lnSpc>
              <a:buFont typeface="Wingdings" pitchFamily="2" charset="2"/>
              <a:buNone/>
            </a:pPr>
            <a:r>
              <a:rPr lang="it-IT" sz="2400" smtClean="0">
                <a:latin typeface="Comic Sans MS" pitchFamily="66" charset="0"/>
              </a:rPr>
              <a:t>Detta acido ascorbico perché previene lo scorbuto. Chimicamente ricorda la struttura degli esosi con  un gruppo enediolo (C2 e C3), che gli da forte potere riducente ossidandolo a deidroascorbico. Le due forme in equilibrio hanno entrambe attività vitaminica.</a:t>
            </a:r>
          </a:p>
          <a:p>
            <a:pPr eaLnBrk="1" hangingPunct="1">
              <a:lnSpc>
                <a:spcPct val="70000"/>
              </a:lnSpc>
              <a:buFont typeface="Wingdings" pitchFamily="2" charset="2"/>
              <a:buNone/>
            </a:pPr>
            <a:endParaRPr lang="it-IT" sz="2400" smtClean="0">
              <a:latin typeface="Comic Sans MS" pitchFamily="66" charset="0"/>
            </a:endParaRPr>
          </a:p>
          <a:p>
            <a:pPr eaLnBrk="1" hangingPunct="1">
              <a:lnSpc>
                <a:spcPct val="70000"/>
              </a:lnSpc>
              <a:buFont typeface="Wingdings" pitchFamily="2" charset="2"/>
              <a:buNone/>
            </a:pPr>
            <a:endParaRPr lang="it-IT" sz="2400" smtClean="0">
              <a:latin typeface="Comic Sans MS" pitchFamily="66" charset="0"/>
            </a:endParaRPr>
          </a:p>
          <a:p>
            <a:pPr eaLnBrk="1" hangingPunct="1">
              <a:lnSpc>
                <a:spcPct val="70000"/>
              </a:lnSpc>
              <a:buFont typeface="Wingdings" pitchFamily="2" charset="2"/>
              <a:buNone/>
            </a:pPr>
            <a:endParaRPr lang="it-IT" sz="2400" smtClean="0">
              <a:latin typeface="Comic Sans MS" pitchFamily="66" charset="0"/>
            </a:endParaRPr>
          </a:p>
          <a:p>
            <a:pPr eaLnBrk="1" hangingPunct="1">
              <a:lnSpc>
                <a:spcPct val="70000"/>
              </a:lnSpc>
              <a:buFont typeface="Wingdings" pitchFamily="2" charset="2"/>
              <a:buNone/>
            </a:pPr>
            <a:endParaRPr lang="it-IT" sz="2400" smtClean="0">
              <a:latin typeface="Comic Sans MS" pitchFamily="66" charset="0"/>
            </a:endParaRPr>
          </a:p>
          <a:p>
            <a:pPr eaLnBrk="1" hangingPunct="1">
              <a:lnSpc>
                <a:spcPct val="70000"/>
              </a:lnSpc>
              <a:buFont typeface="Wingdings" pitchFamily="2" charset="2"/>
              <a:buNone/>
            </a:pPr>
            <a:endParaRPr lang="it-IT" sz="2400" smtClean="0">
              <a:latin typeface="Comic Sans MS" pitchFamily="66" charset="0"/>
            </a:endParaRPr>
          </a:p>
          <a:p>
            <a:pPr eaLnBrk="1" hangingPunct="1">
              <a:lnSpc>
                <a:spcPct val="70000"/>
              </a:lnSpc>
              <a:buFont typeface="Wingdings" pitchFamily="2" charset="2"/>
              <a:buNone/>
            </a:pPr>
            <a:endParaRPr lang="it-IT" sz="2400" smtClean="0">
              <a:latin typeface="Comic Sans MS" pitchFamily="66" charset="0"/>
            </a:endParaRPr>
          </a:p>
          <a:p>
            <a:pPr eaLnBrk="1" hangingPunct="1">
              <a:lnSpc>
                <a:spcPct val="70000"/>
              </a:lnSpc>
              <a:buFont typeface="Wingdings" pitchFamily="2" charset="2"/>
              <a:buNone/>
            </a:pPr>
            <a:endParaRPr lang="it-IT" sz="2400" smtClean="0">
              <a:latin typeface="Comic Sans MS" pitchFamily="66" charset="0"/>
            </a:endParaRPr>
          </a:p>
          <a:p>
            <a:pPr eaLnBrk="1" hangingPunct="1">
              <a:lnSpc>
                <a:spcPct val="70000"/>
              </a:lnSpc>
              <a:buFont typeface="Wingdings" pitchFamily="2" charset="2"/>
              <a:buNone/>
            </a:pPr>
            <a:endParaRPr lang="it-IT" sz="2400" smtClean="0">
              <a:latin typeface="Comic Sans MS" pitchFamily="66" charset="0"/>
            </a:endParaRPr>
          </a:p>
          <a:p>
            <a:pPr eaLnBrk="1" hangingPunct="1">
              <a:lnSpc>
                <a:spcPct val="70000"/>
              </a:lnSpc>
              <a:buFont typeface="Wingdings" pitchFamily="2" charset="2"/>
              <a:buNone/>
            </a:pPr>
            <a:endParaRPr lang="it-IT" sz="2400" smtClean="0">
              <a:latin typeface="Comic Sans MS" pitchFamily="66" charset="0"/>
            </a:endParaRPr>
          </a:p>
          <a:p>
            <a:pPr eaLnBrk="1" hangingPunct="1">
              <a:lnSpc>
                <a:spcPct val="70000"/>
              </a:lnSpc>
              <a:buFont typeface="Wingdings" pitchFamily="2" charset="2"/>
              <a:buNone/>
            </a:pPr>
            <a:endParaRPr lang="it-IT" sz="2400" smtClean="0">
              <a:latin typeface="Comic Sans MS" pitchFamily="66" charset="0"/>
            </a:endParaRPr>
          </a:p>
          <a:p>
            <a:pPr eaLnBrk="1" hangingPunct="1">
              <a:lnSpc>
                <a:spcPct val="70000"/>
              </a:lnSpc>
              <a:buFont typeface="Wingdings" pitchFamily="2" charset="2"/>
              <a:buNone/>
            </a:pPr>
            <a:r>
              <a:rPr lang="it-IT" sz="2400" smtClean="0">
                <a:latin typeface="Comic Sans MS" pitchFamily="66" charset="0"/>
              </a:rPr>
              <a:t>E’ un forte riducente stabile in forma secca, ma facilmente ossidato a deidroascorbato in soluzione. In soluzione neutra o alcalina l’apertura dell’anello induce perdita irreversibile dell’attività vitaminica.</a:t>
            </a:r>
          </a:p>
          <a:p>
            <a:pPr eaLnBrk="1" hangingPunct="1">
              <a:lnSpc>
                <a:spcPct val="70000"/>
              </a:lnSpc>
              <a:buFont typeface="Wingdings" pitchFamily="2" charset="2"/>
              <a:buNone/>
            </a:pPr>
            <a:endParaRPr lang="it-IT" sz="2400" smtClean="0">
              <a:latin typeface="Comic Sans MS" pitchFamily="66" charset="0"/>
            </a:endParaRPr>
          </a:p>
        </p:txBody>
      </p:sp>
      <p:pic>
        <p:nvPicPr>
          <p:cNvPr id="57348" name="Picture 4"/>
          <p:cNvPicPr>
            <a:picLocks noChangeAspect="1" noChangeArrowheads="1"/>
          </p:cNvPicPr>
          <p:nvPr/>
        </p:nvPicPr>
        <p:blipFill>
          <a:blip r:embed="rId2" cstate="print"/>
          <a:srcRect/>
          <a:stretch>
            <a:fillRect/>
          </a:stretch>
        </p:blipFill>
        <p:spPr bwMode="auto">
          <a:xfrm>
            <a:off x="2522538" y="2286000"/>
            <a:ext cx="6046787" cy="3141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6"/>
                                        </p:tgtEl>
                                        <p:attrNameLst>
                                          <p:attrName>style.visibility</p:attrName>
                                        </p:attrNameLst>
                                      </p:cBhvr>
                                      <p:to>
                                        <p:strVal val="visible"/>
                                      </p:to>
                                    </p:set>
                                    <p:anim calcmode="lin" valueType="num">
                                      <p:cBhvr additive="base">
                                        <p:cTn id="7" dur="500" fill="hold"/>
                                        <p:tgtEl>
                                          <p:spTgt spid="57346"/>
                                        </p:tgtEl>
                                        <p:attrNameLst>
                                          <p:attrName>ppt_x</p:attrName>
                                        </p:attrNameLst>
                                      </p:cBhvr>
                                      <p:tavLst>
                                        <p:tav tm="0">
                                          <p:val>
                                            <p:strVal val="#ppt_x"/>
                                          </p:val>
                                        </p:tav>
                                        <p:tav tm="100000">
                                          <p:val>
                                            <p:strVal val="#ppt_x"/>
                                          </p:val>
                                        </p:tav>
                                      </p:tavLst>
                                    </p:anim>
                                    <p:anim calcmode="lin" valueType="num">
                                      <p:cBhvr additive="base">
                                        <p:cTn id="8" dur="500" fill="hold"/>
                                        <p:tgtEl>
                                          <p:spTgt spid="573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57347">
                                            <p:txEl>
                                              <p:pRg st="0" end="0"/>
                                            </p:txEl>
                                          </p:spTgt>
                                        </p:tgtEl>
                                        <p:attrNameLst>
                                          <p:attrName>style.visibility</p:attrName>
                                        </p:attrNameLst>
                                      </p:cBhvr>
                                      <p:to>
                                        <p:strVal val="visible"/>
                                      </p:to>
                                    </p:set>
                                    <p:animEffect transition="in" filter="box(in)">
                                      <p:cBhvr>
                                        <p:cTn id="13" dur="500"/>
                                        <p:tgtEl>
                                          <p:spTgt spid="5734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57347">
                                            <p:txEl>
                                              <p:pRg st="11" end="11"/>
                                            </p:txEl>
                                          </p:spTgt>
                                        </p:tgtEl>
                                        <p:attrNameLst>
                                          <p:attrName>style.visibility</p:attrName>
                                        </p:attrNameLst>
                                      </p:cBhvr>
                                      <p:to>
                                        <p:strVal val="visible"/>
                                      </p:to>
                                    </p:set>
                                    <p:animEffect transition="in" filter="box(in)">
                                      <p:cBhvr>
                                        <p:cTn id="18" dur="500"/>
                                        <p:tgtEl>
                                          <p:spTgt spid="57347">
                                            <p:txEl>
                                              <p:pRg st="11" end="1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7348"/>
                                        </p:tgtEl>
                                        <p:attrNameLst>
                                          <p:attrName>style.visibility</p:attrName>
                                        </p:attrNameLst>
                                      </p:cBhvr>
                                      <p:to>
                                        <p:strVal val="visible"/>
                                      </p:to>
                                    </p:set>
                                    <p:animEffect transition="in" filter="box(in)">
                                      <p:cBhvr>
                                        <p:cTn id="23" dur="5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p:bldP spid="5734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990600" y="533400"/>
            <a:ext cx="8912225" cy="5259388"/>
          </a:xfrm>
          <a:prstGeom prst="rect">
            <a:avLst/>
          </a:prstGeom>
          <a:noFill/>
          <a:ln w="9525">
            <a:noFill/>
            <a:miter lim="800000"/>
            <a:headEnd/>
            <a:tailEnd/>
          </a:ln>
        </p:spPr>
        <p:txBody>
          <a:bodyPr>
            <a:spAutoFit/>
          </a:bodyPr>
          <a:lstStyle/>
          <a:p>
            <a:pPr>
              <a:lnSpc>
                <a:spcPct val="70000"/>
              </a:lnSpc>
              <a:spcBef>
                <a:spcPct val="20000"/>
              </a:spcBef>
              <a:buClr>
                <a:schemeClr val="accent1"/>
              </a:buClr>
              <a:buSzPct val="80000"/>
              <a:buFont typeface="Wingdings" pitchFamily="2" charset="2"/>
              <a:buNone/>
            </a:pPr>
            <a:r>
              <a:rPr lang="it-IT" sz="2800"/>
              <a:t>Ossidazione influenzata da:</a:t>
            </a:r>
          </a:p>
          <a:p>
            <a:pPr>
              <a:lnSpc>
                <a:spcPct val="70000"/>
              </a:lnSpc>
              <a:spcBef>
                <a:spcPct val="20000"/>
              </a:spcBef>
              <a:buClr>
                <a:schemeClr val="accent1"/>
              </a:buClr>
              <a:buSzPct val="80000"/>
              <a:buFont typeface="Wingdings" pitchFamily="2" charset="2"/>
              <a:buChar char="n"/>
            </a:pPr>
            <a:r>
              <a:rPr lang="it-IT" sz="2800"/>
              <a:t>pH</a:t>
            </a:r>
          </a:p>
          <a:p>
            <a:pPr>
              <a:lnSpc>
                <a:spcPct val="70000"/>
              </a:lnSpc>
              <a:spcBef>
                <a:spcPct val="20000"/>
              </a:spcBef>
              <a:buClr>
                <a:schemeClr val="accent1"/>
              </a:buClr>
              <a:buSzPct val="80000"/>
              <a:buFont typeface="Wingdings" pitchFamily="2" charset="2"/>
              <a:buChar char="n"/>
            </a:pPr>
            <a:r>
              <a:rPr lang="it-IT" sz="2800"/>
              <a:t>T</a:t>
            </a:r>
          </a:p>
          <a:p>
            <a:pPr>
              <a:lnSpc>
                <a:spcPct val="70000"/>
              </a:lnSpc>
              <a:spcBef>
                <a:spcPct val="20000"/>
              </a:spcBef>
              <a:buClr>
                <a:schemeClr val="accent1"/>
              </a:buClr>
              <a:buSzPct val="80000"/>
              <a:buFont typeface="Wingdings" pitchFamily="2" charset="2"/>
              <a:buChar char="n"/>
            </a:pPr>
            <a:r>
              <a:rPr lang="it-IT" sz="2800"/>
              <a:t>Presenza di Me</a:t>
            </a:r>
          </a:p>
          <a:p>
            <a:pPr>
              <a:lnSpc>
                <a:spcPct val="70000"/>
              </a:lnSpc>
              <a:spcBef>
                <a:spcPct val="20000"/>
              </a:spcBef>
              <a:buClr>
                <a:schemeClr val="accent1"/>
              </a:buClr>
              <a:buSzPct val="80000"/>
              <a:buFont typeface="Wingdings" pitchFamily="2" charset="2"/>
              <a:buChar char="n"/>
            </a:pPr>
            <a:r>
              <a:rPr lang="it-IT" sz="2800"/>
              <a:t>O</a:t>
            </a:r>
            <a:r>
              <a:rPr lang="it-IT" sz="2800" baseline="-25000"/>
              <a:t>2</a:t>
            </a:r>
            <a:endParaRPr lang="it-IT" sz="2800"/>
          </a:p>
          <a:p>
            <a:pPr>
              <a:lnSpc>
                <a:spcPct val="70000"/>
              </a:lnSpc>
              <a:spcBef>
                <a:spcPct val="20000"/>
              </a:spcBef>
              <a:buClr>
                <a:schemeClr val="accent1"/>
              </a:buClr>
              <a:buSzPct val="80000"/>
              <a:buFont typeface="Wingdings" pitchFamily="2" charset="2"/>
              <a:buNone/>
            </a:pPr>
            <a:endParaRPr lang="it-IT" sz="2800"/>
          </a:p>
          <a:p>
            <a:pPr>
              <a:lnSpc>
                <a:spcPct val="70000"/>
              </a:lnSpc>
              <a:spcBef>
                <a:spcPct val="50000"/>
              </a:spcBef>
              <a:buClr>
                <a:schemeClr val="accent1"/>
              </a:buClr>
              <a:buSzPct val="80000"/>
              <a:buFont typeface="Wingdings" pitchFamily="2" charset="2"/>
              <a:buNone/>
            </a:pPr>
            <a:endParaRPr lang="it-IT" sz="2800"/>
          </a:p>
          <a:p>
            <a:pPr>
              <a:spcBef>
                <a:spcPct val="50000"/>
              </a:spcBef>
              <a:buClr>
                <a:schemeClr val="accent1"/>
              </a:buClr>
              <a:buSzPct val="80000"/>
              <a:buFont typeface="Wingdings" pitchFamily="2" charset="2"/>
              <a:buNone/>
            </a:pPr>
            <a:r>
              <a:rPr lang="it-IT" sz="2800"/>
              <a:t>Sintetizzato  da piante e animali a partire dal glucosio, è essenziale per poche specie tra cui l’uomo a cui manca l’enzima che catalizza l’ultima reazione della via metabolica.</a:t>
            </a:r>
          </a:p>
          <a:p>
            <a:pPr>
              <a:lnSpc>
                <a:spcPct val="70000"/>
              </a:lnSpc>
              <a:spcBef>
                <a:spcPct val="50000"/>
              </a:spcBef>
              <a:buClr>
                <a:schemeClr val="accent1"/>
              </a:buClr>
              <a:buSzPct val="80000"/>
              <a:buFont typeface="Wingdings" pitchFamily="2" charset="2"/>
              <a:buNone/>
            </a:pPr>
            <a:endParaRPr lang="it-IT"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box(in)">
                                      <p:cBhvr>
                                        <p:cTn id="7"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noChangeArrowheads="1"/>
          </p:cNvPicPr>
          <p:nvPr/>
        </p:nvPicPr>
        <p:blipFill>
          <a:blip r:embed="rId2" cstate="print"/>
          <a:srcRect/>
          <a:stretch>
            <a:fillRect/>
          </a:stretch>
        </p:blipFill>
        <p:spPr bwMode="auto">
          <a:xfrm>
            <a:off x="0" y="0"/>
            <a:ext cx="9902825" cy="7162800"/>
          </a:xfrm>
          <a:prstGeom prst="rect">
            <a:avLst/>
          </a:prstGeom>
          <a:noFill/>
          <a:ln w="9525">
            <a:noFill/>
            <a:miter lim="800000"/>
            <a:headEnd/>
            <a:tailEnd/>
          </a:ln>
        </p:spPr>
      </p:pic>
      <p:sp>
        <p:nvSpPr>
          <p:cNvPr id="60419" name="Line 5"/>
          <p:cNvSpPr>
            <a:spLocks noChangeShapeType="1"/>
          </p:cNvSpPr>
          <p:nvPr/>
        </p:nvSpPr>
        <p:spPr bwMode="auto">
          <a:xfrm flipV="1">
            <a:off x="5715000" y="5715000"/>
            <a:ext cx="228600" cy="533400"/>
          </a:xfrm>
          <a:prstGeom prst="line">
            <a:avLst/>
          </a:prstGeom>
          <a:noFill/>
          <a:ln w="9525">
            <a:solidFill>
              <a:schemeClr val="tx1"/>
            </a:solidFill>
            <a:round/>
            <a:headEnd/>
            <a:tailEnd type="triangle" w="med" len="med"/>
          </a:ln>
        </p:spPr>
        <p:txBody>
          <a:bodyPr wrap="none"/>
          <a:lstStyle/>
          <a:p>
            <a:endParaRPr lang="it-IT"/>
          </a:p>
        </p:txBody>
      </p:sp>
      <p:sp>
        <p:nvSpPr>
          <p:cNvPr id="60420" name="Text Box 6"/>
          <p:cNvSpPr txBox="1">
            <a:spLocks noChangeArrowheads="1"/>
          </p:cNvSpPr>
          <p:nvPr/>
        </p:nvSpPr>
        <p:spPr bwMode="auto">
          <a:xfrm>
            <a:off x="5089525" y="6294438"/>
            <a:ext cx="2452688" cy="457200"/>
          </a:xfrm>
          <a:prstGeom prst="rect">
            <a:avLst/>
          </a:prstGeom>
          <a:noFill/>
          <a:ln w="9525">
            <a:noFill/>
            <a:miter lim="800000"/>
            <a:headEnd/>
            <a:tailEnd/>
          </a:ln>
        </p:spPr>
        <p:txBody>
          <a:bodyPr wrap="none">
            <a:spAutoFit/>
          </a:bodyPr>
          <a:lstStyle/>
          <a:p>
            <a:r>
              <a:rPr lang="it-IT"/>
              <a:t>Blocco nell’uomo</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1139825" y="152400"/>
            <a:ext cx="8763000" cy="6337300"/>
          </a:xfrm>
          <a:prstGeom prst="rect">
            <a:avLst/>
          </a:prstGeom>
          <a:noFill/>
          <a:ln w="9525">
            <a:noFill/>
            <a:miter lim="800000"/>
            <a:headEnd/>
            <a:tailEnd/>
          </a:ln>
        </p:spPr>
        <p:txBody>
          <a:bodyPr>
            <a:spAutoFit/>
          </a:bodyPr>
          <a:lstStyle/>
          <a:p>
            <a:pPr>
              <a:lnSpc>
                <a:spcPct val="70000"/>
              </a:lnSpc>
              <a:spcBef>
                <a:spcPct val="50000"/>
              </a:spcBef>
              <a:buClr>
                <a:schemeClr val="accent1"/>
              </a:buClr>
              <a:buSzPct val="80000"/>
              <a:buFont typeface="Wingdings" pitchFamily="2" charset="2"/>
              <a:buNone/>
            </a:pPr>
            <a:r>
              <a:rPr lang="it-IT"/>
              <a:t>E’ presente in verdure fresche, frutta (agrumi) e in misura minore in fegato, rene, latte. La cottura ne impoverisce gli alimenti. </a:t>
            </a:r>
          </a:p>
          <a:p>
            <a:pPr>
              <a:lnSpc>
                <a:spcPct val="70000"/>
              </a:lnSpc>
              <a:spcBef>
                <a:spcPct val="50000"/>
              </a:spcBef>
              <a:buClr>
                <a:schemeClr val="accent1"/>
              </a:buClr>
              <a:buSzPct val="80000"/>
              <a:buFont typeface="Wingdings" pitchFamily="2" charset="2"/>
              <a:buNone/>
            </a:pPr>
            <a:r>
              <a:rPr lang="it-IT"/>
              <a:t>Le verdure a crescita rapida contengono maggiori quantità di ascorbato.</a:t>
            </a:r>
          </a:p>
          <a:p>
            <a:pPr>
              <a:lnSpc>
                <a:spcPct val="70000"/>
              </a:lnSpc>
              <a:spcBef>
                <a:spcPct val="50000"/>
              </a:spcBef>
              <a:buClr>
                <a:schemeClr val="accent1"/>
              </a:buClr>
              <a:buSzPct val="80000"/>
              <a:buFont typeface="Wingdings" pitchFamily="2" charset="2"/>
              <a:buNone/>
            </a:pPr>
            <a:r>
              <a:rPr lang="it-IT"/>
              <a:t>Le concentrazioni variano per:</a:t>
            </a:r>
          </a:p>
          <a:p>
            <a:pPr>
              <a:lnSpc>
                <a:spcPct val="70000"/>
              </a:lnSpc>
              <a:spcBef>
                <a:spcPct val="50000"/>
              </a:spcBef>
              <a:buClr>
                <a:schemeClr val="accent1"/>
              </a:buClr>
              <a:buSzPct val="80000"/>
              <a:buFont typeface="Wingdings" pitchFamily="2" charset="2"/>
              <a:buChar char="n"/>
            </a:pPr>
            <a:r>
              <a:rPr lang="it-IT"/>
              <a:t>Varietà</a:t>
            </a:r>
          </a:p>
          <a:p>
            <a:pPr>
              <a:lnSpc>
                <a:spcPct val="70000"/>
              </a:lnSpc>
              <a:spcBef>
                <a:spcPct val="50000"/>
              </a:spcBef>
              <a:buClr>
                <a:schemeClr val="accent1"/>
              </a:buClr>
              <a:buSzPct val="80000"/>
              <a:buFont typeface="Wingdings" pitchFamily="2" charset="2"/>
              <a:buChar char="n"/>
            </a:pPr>
            <a:r>
              <a:rPr lang="it-IT"/>
              <a:t>Grado di maturazione</a:t>
            </a:r>
          </a:p>
          <a:p>
            <a:pPr>
              <a:lnSpc>
                <a:spcPct val="70000"/>
              </a:lnSpc>
              <a:spcBef>
                <a:spcPct val="50000"/>
              </a:spcBef>
              <a:buClr>
                <a:schemeClr val="accent1"/>
              </a:buClr>
              <a:buSzPct val="80000"/>
              <a:buFont typeface="Wingdings" pitchFamily="2" charset="2"/>
              <a:buChar char="n"/>
            </a:pPr>
            <a:r>
              <a:rPr lang="it-IT"/>
              <a:t>Tempi e modi di stoccaggio post-raccolta</a:t>
            </a:r>
          </a:p>
          <a:p>
            <a:pPr>
              <a:lnSpc>
                <a:spcPct val="70000"/>
              </a:lnSpc>
              <a:spcBef>
                <a:spcPct val="50000"/>
              </a:spcBef>
              <a:buClr>
                <a:schemeClr val="accent1"/>
              </a:buClr>
              <a:buSzPct val="80000"/>
              <a:buFont typeface="Wingdings" pitchFamily="2" charset="2"/>
              <a:buNone/>
            </a:pPr>
            <a:r>
              <a:rPr lang="it-IT"/>
              <a:t> Conservazione e cottura ossidano rapidamente l’ascorbato (cottura a vapore migliore di bollitura)</a:t>
            </a:r>
          </a:p>
          <a:p>
            <a:pPr lvl="2" algn="ctr">
              <a:lnSpc>
                <a:spcPct val="70000"/>
              </a:lnSpc>
              <a:spcBef>
                <a:spcPct val="50000"/>
              </a:spcBef>
              <a:buClr>
                <a:schemeClr val="accent1"/>
              </a:buClr>
              <a:buSzPct val="80000"/>
              <a:buFont typeface="Wingdings" pitchFamily="2" charset="2"/>
              <a:buChar char="n"/>
            </a:pPr>
            <a:r>
              <a:rPr lang="it-IT"/>
              <a:t>Riscaldamento prolungato</a:t>
            </a:r>
          </a:p>
          <a:p>
            <a:pPr algn="ctr">
              <a:lnSpc>
                <a:spcPct val="70000"/>
              </a:lnSpc>
              <a:spcBef>
                <a:spcPct val="50000"/>
              </a:spcBef>
              <a:buClr>
                <a:schemeClr val="accent1"/>
              </a:buClr>
              <a:buSzPct val="80000"/>
              <a:buFont typeface="Wingdings" pitchFamily="2" charset="2"/>
              <a:buChar char="n"/>
            </a:pPr>
            <a:r>
              <a:rPr lang="it-IT"/>
              <a:t>Ambiente alcalino</a:t>
            </a:r>
          </a:p>
          <a:p>
            <a:pPr algn="ctr">
              <a:lnSpc>
                <a:spcPct val="70000"/>
              </a:lnSpc>
              <a:spcBef>
                <a:spcPct val="50000"/>
              </a:spcBef>
              <a:buClr>
                <a:schemeClr val="accent1"/>
              </a:buClr>
              <a:buSzPct val="80000"/>
              <a:buFont typeface="Wingdings" pitchFamily="2" charset="2"/>
              <a:buChar char="n"/>
            </a:pPr>
            <a:r>
              <a:rPr lang="it-IT"/>
              <a:t>Uso di Cu e Fe</a:t>
            </a:r>
          </a:p>
          <a:p>
            <a:pPr algn="ctr">
              <a:lnSpc>
                <a:spcPct val="70000"/>
              </a:lnSpc>
              <a:spcBef>
                <a:spcPct val="50000"/>
              </a:spcBef>
              <a:buClr>
                <a:schemeClr val="accent1"/>
              </a:buClr>
              <a:buSzPct val="80000"/>
              <a:buFont typeface="Wingdings" pitchFamily="2" charset="2"/>
              <a:buNone/>
            </a:pPr>
            <a:r>
              <a:rPr lang="it-IT" sz="3200">
                <a:sym typeface="Wingdings 3" pitchFamily="18" charset="2"/>
              </a:rPr>
              <a:t></a:t>
            </a:r>
          </a:p>
          <a:p>
            <a:pPr algn="ctr">
              <a:lnSpc>
                <a:spcPct val="70000"/>
              </a:lnSpc>
              <a:spcBef>
                <a:spcPct val="50000"/>
              </a:spcBef>
              <a:buClr>
                <a:schemeClr val="accent1"/>
              </a:buClr>
              <a:buSzPct val="80000"/>
              <a:buFont typeface="Wingdings" pitchFamily="2" charset="2"/>
              <a:buNone/>
            </a:pPr>
            <a:r>
              <a:rPr lang="it-IT" b="1">
                <a:sym typeface="Wingdings 3" pitchFamily="18" charset="2"/>
              </a:rPr>
              <a:t>Aumento perdite vitamina C</a:t>
            </a:r>
            <a:endParaRPr lang="it-IT"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animEffect transition="in" filter="box(in)">
                                      <p:cBhvr>
                                        <p:cTn id="7" dur="500"/>
                                        <p:tgtEl>
                                          <p:spTgt spid="604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0418">
                                            <p:txEl>
                                              <p:pRg st="1" end="1"/>
                                            </p:txEl>
                                          </p:spTgt>
                                        </p:tgtEl>
                                        <p:attrNameLst>
                                          <p:attrName>style.visibility</p:attrName>
                                        </p:attrNameLst>
                                      </p:cBhvr>
                                      <p:to>
                                        <p:strVal val="visible"/>
                                      </p:to>
                                    </p:set>
                                    <p:animEffect transition="in" filter="box(in)">
                                      <p:cBhvr>
                                        <p:cTn id="12" dur="500"/>
                                        <p:tgtEl>
                                          <p:spTgt spid="604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0418">
                                            <p:txEl>
                                              <p:pRg st="2" end="2"/>
                                            </p:txEl>
                                          </p:spTgt>
                                        </p:tgtEl>
                                        <p:attrNameLst>
                                          <p:attrName>style.visibility</p:attrName>
                                        </p:attrNameLst>
                                      </p:cBhvr>
                                      <p:to>
                                        <p:strVal val="visible"/>
                                      </p:to>
                                    </p:set>
                                    <p:animEffect transition="in" filter="box(in)">
                                      <p:cBhvr>
                                        <p:cTn id="17" dur="500"/>
                                        <p:tgtEl>
                                          <p:spTgt spid="604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0418">
                                            <p:txEl>
                                              <p:pRg st="3" end="3"/>
                                            </p:txEl>
                                          </p:spTgt>
                                        </p:tgtEl>
                                        <p:attrNameLst>
                                          <p:attrName>style.visibility</p:attrName>
                                        </p:attrNameLst>
                                      </p:cBhvr>
                                      <p:to>
                                        <p:strVal val="visible"/>
                                      </p:to>
                                    </p:set>
                                    <p:animEffect transition="in" filter="box(in)">
                                      <p:cBhvr>
                                        <p:cTn id="22" dur="500"/>
                                        <p:tgtEl>
                                          <p:spTgt spid="604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0418">
                                            <p:txEl>
                                              <p:pRg st="4" end="4"/>
                                            </p:txEl>
                                          </p:spTgt>
                                        </p:tgtEl>
                                        <p:attrNameLst>
                                          <p:attrName>style.visibility</p:attrName>
                                        </p:attrNameLst>
                                      </p:cBhvr>
                                      <p:to>
                                        <p:strVal val="visible"/>
                                      </p:to>
                                    </p:set>
                                    <p:animEffect transition="in" filter="box(in)">
                                      <p:cBhvr>
                                        <p:cTn id="27" dur="500"/>
                                        <p:tgtEl>
                                          <p:spTgt spid="604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0418">
                                            <p:txEl>
                                              <p:pRg st="5" end="5"/>
                                            </p:txEl>
                                          </p:spTgt>
                                        </p:tgtEl>
                                        <p:attrNameLst>
                                          <p:attrName>style.visibility</p:attrName>
                                        </p:attrNameLst>
                                      </p:cBhvr>
                                      <p:to>
                                        <p:strVal val="visible"/>
                                      </p:to>
                                    </p:set>
                                    <p:animEffect transition="in" filter="box(in)">
                                      <p:cBhvr>
                                        <p:cTn id="32" dur="500"/>
                                        <p:tgtEl>
                                          <p:spTgt spid="604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60418">
                                            <p:txEl>
                                              <p:pRg st="6" end="6"/>
                                            </p:txEl>
                                          </p:spTgt>
                                        </p:tgtEl>
                                        <p:attrNameLst>
                                          <p:attrName>style.visibility</p:attrName>
                                        </p:attrNameLst>
                                      </p:cBhvr>
                                      <p:to>
                                        <p:strVal val="visible"/>
                                      </p:to>
                                    </p:set>
                                    <p:animEffect transition="in" filter="box(in)">
                                      <p:cBhvr>
                                        <p:cTn id="37" dur="500"/>
                                        <p:tgtEl>
                                          <p:spTgt spid="60418">
                                            <p:txEl>
                                              <p:pRg st="6" end="6"/>
                                            </p:txEl>
                                          </p:spTgt>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60418">
                                            <p:txEl>
                                              <p:pRg st="7" end="7"/>
                                            </p:txEl>
                                          </p:spTgt>
                                        </p:tgtEl>
                                        <p:attrNameLst>
                                          <p:attrName>style.visibility</p:attrName>
                                        </p:attrNameLst>
                                      </p:cBhvr>
                                      <p:to>
                                        <p:strVal val="visible"/>
                                      </p:to>
                                    </p:set>
                                    <p:animEffect transition="in" filter="box(in)">
                                      <p:cBhvr>
                                        <p:cTn id="40" dur="500"/>
                                        <p:tgtEl>
                                          <p:spTgt spid="60418">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60418">
                                            <p:txEl>
                                              <p:pRg st="8" end="8"/>
                                            </p:txEl>
                                          </p:spTgt>
                                        </p:tgtEl>
                                        <p:attrNameLst>
                                          <p:attrName>style.visibility</p:attrName>
                                        </p:attrNameLst>
                                      </p:cBhvr>
                                      <p:to>
                                        <p:strVal val="visible"/>
                                      </p:to>
                                    </p:set>
                                    <p:animEffect transition="in" filter="box(in)">
                                      <p:cBhvr>
                                        <p:cTn id="45" dur="500"/>
                                        <p:tgtEl>
                                          <p:spTgt spid="60418">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60418">
                                            <p:txEl>
                                              <p:pRg st="9" end="9"/>
                                            </p:txEl>
                                          </p:spTgt>
                                        </p:tgtEl>
                                        <p:attrNameLst>
                                          <p:attrName>style.visibility</p:attrName>
                                        </p:attrNameLst>
                                      </p:cBhvr>
                                      <p:to>
                                        <p:strVal val="visible"/>
                                      </p:to>
                                    </p:set>
                                    <p:animEffect transition="in" filter="box(in)">
                                      <p:cBhvr>
                                        <p:cTn id="50" dur="500"/>
                                        <p:tgtEl>
                                          <p:spTgt spid="60418">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60418">
                                            <p:txEl>
                                              <p:pRg st="10" end="10"/>
                                            </p:txEl>
                                          </p:spTgt>
                                        </p:tgtEl>
                                        <p:attrNameLst>
                                          <p:attrName>style.visibility</p:attrName>
                                        </p:attrNameLst>
                                      </p:cBhvr>
                                      <p:to>
                                        <p:strVal val="visible"/>
                                      </p:to>
                                    </p:set>
                                    <p:animEffect transition="in" filter="box(in)">
                                      <p:cBhvr>
                                        <p:cTn id="55" dur="500"/>
                                        <p:tgtEl>
                                          <p:spTgt spid="60418">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60418">
                                            <p:txEl>
                                              <p:pRg st="11" end="11"/>
                                            </p:txEl>
                                          </p:spTgt>
                                        </p:tgtEl>
                                        <p:attrNameLst>
                                          <p:attrName>style.visibility</p:attrName>
                                        </p:attrNameLst>
                                      </p:cBhvr>
                                      <p:to>
                                        <p:strVal val="visible"/>
                                      </p:to>
                                    </p:set>
                                    <p:animEffect transition="in" filter="box(in)">
                                      <p:cBhvr>
                                        <p:cTn id="60" dur="500"/>
                                        <p:tgtEl>
                                          <p:spTgt spid="6041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bldLvl="2"/>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4"/>
          <p:cNvSpPr txBox="1">
            <a:spLocks noChangeArrowheads="1"/>
          </p:cNvSpPr>
          <p:nvPr/>
        </p:nvSpPr>
        <p:spPr bwMode="auto">
          <a:xfrm>
            <a:off x="1135063" y="60325"/>
            <a:ext cx="8374062" cy="4838700"/>
          </a:xfrm>
          <a:prstGeom prst="rect">
            <a:avLst/>
          </a:prstGeom>
          <a:noFill/>
          <a:ln w="9525">
            <a:noFill/>
            <a:miter lim="800000"/>
            <a:headEnd/>
            <a:tailEnd/>
          </a:ln>
        </p:spPr>
        <p:txBody>
          <a:bodyPr>
            <a:spAutoFit/>
          </a:bodyPr>
          <a:lstStyle/>
          <a:p>
            <a:r>
              <a:rPr lang="it-IT"/>
              <a:t>Assorbimento secondo 2 meccanismi:</a:t>
            </a:r>
          </a:p>
          <a:p>
            <a:pPr>
              <a:lnSpc>
                <a:spcPct val="200000"/>
              </a:lnSpc>
              <a:buFontTx/>
              <a:buChar char="•"/>
            </a:pPr>
            <a:r>
              <a:rPr lang="it-IT"/>
              <a:t>Diffusione passiva (grandi quantità nel lume intestinale)</a:t>
            </a:r>
          </a:p>
          <a:p>
            <a:pPr>
              <a:lnSpc>
                <a:spcPct val="200000"/>
              </a:lnSpc>
              <a:buFontTx/>
              <a:buChar char="•"/>
            </a:pPr>
            <a:r>
              <a:rPr lang="it-IT"/>
              <a:t>Trasporto attivo (Na dipendente)</a:t>
            </a:r>
          </a:p>
          <a:p>
            <a:endParaRPr lang="it-IT"/>
          </a:p>
          <a:p>
            <a:r>
              <a:rPr lang="it-IT"/>
              <a:t>Circola liberamente o legato all’albumina nel sangue, si distribuisce nei tessuti e si ritrova nel fegato, ipofisi, rene e cuore.</a:t>
            </a:r>
          </a:p>
          <a:p>
            <a:endParaRPr lang="it-IT"/>
          </a:p>
          <a:p>
            <a:r>
              <a:rPr lang="it-IT"/>
              <a:t>Fabbisogno 45 mg/ giorno nell’adulto</a:t>
            </a:r>
          </a:p>
          <a:p>
            <a:endParaRPr lang="it-IT"/>
          </a:p>
          <a:p>
            <a:r>
              <a:rPr lang="it-IT"/>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42">
                                            <p:txEl>
                                              <p:pRg st="0" end="0"/>
                                            </p:txEl>
                                          </p:spTgt>
                                        </p:tgtEl>
                                        <p:attrNameLst>
                                          <p:attrName>style.visibility</p:attrName>
                                        </p:attrNameLst>
                                      </p:cBhvr>
                                      <p:to>
                                        <p:strVal val="visible"/>
                                      </p:to>
                                    </p:set>
                                    <p:animEffect transition="in" filter="box(in)">
                                      <p:cBhvr>
                                        <p:cTn id="7" dur="500"/>
                                        <p:tgtEl>
                                          <p:spTgt spid="614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1442">
                                            <p:txEl>
                                              <p:pRg st="1" end="1"/>
                                            </p:txEl>
                                          </p:spTgt>
                                        </p:tgtEl>
                                        <p:attrNameLst>
                                          <p:attrName>style.visibility</p:attrName>
                                        </p:attrNameLst>
                                      </p:cBhvr>
                                      <p:to>
                                        <p:strVal val="visible"/>
                                      </p:to>
                                    </p:set>
                                    <p:animEffect transition="in" filter="box(in)">
                                      <p:cBhvr>
                                        <p:cTn id="12" dur="500"/>
                                        <p:tgtEl>
                                          <p:spTgt spid="614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1442">
                                            <p:txEl>
                                              <p:pRg st="2" end="2"/>
                                            </p:txEl>
                                          </p:spTgt>
                                        </p:tgtEl>
                                        <p:attrNameLst>
                                          <p:attrName>style.visibility</p:attrName>
                                        </p:attrNameLst>
                                      </p:cBhvr>
                                      <p:to>
                                        <p:strVal val="visible"/>
                                      </p:to>
                                    </p:set>
                                    <p:animEffect transition="in" filter="box(in)">
                                      <p:cBhvr>
                                        <p:cTn id="17" dur="500"/>
                                        <p:tgtEl>
                                          <p:spTgt spid="614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1442">
                                            <p:txEl>
                                              <p:pRg st="4" end="4"/>
                                            </p:txEl>
                                          </p:spTgt>
                                        </p:tgtEl>
                                        <p:attrNameLst>
                                          <p:attrName>style.visibility</p:attrName>
                                        </p:attrNameLst>
                                      </p:cBhvr>
                                      <p:to>
                                        <p:strVal val="visible"/>
                                      </p:to>
                                    </p:set>
                                    <p:animEffect transition="in" filter="box(in)">
                                      <p:cBhvr>
                                        <p:cTn id="22" dur="500"/>
                                        <p:tgtEl>
                                          <p:spTgt spid="6144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1442">
                                            <p:txEl>
                                              <p:pRg st="6" end="6"/>
                                            </p:txEl>
                                          </p:spTgt>
                                        </p:tgtEl>
                                        <p:attrNameLst>
                                          <p:attrName>style.visibility</p:attrName>
                                        </p:attrNameLst>
                                      </p:cBhvr>
                                      <p:to>
                                        <p:strVal val="visible"/>
                                      </p:to>
                                    </p:set>
                                    <p:animEffect transition="in" filter="box(in)">
                                      <p:cBhvr>
                                        <p:cTn id="27" dur="500"/>
                                        <p:tgtEl>
                                          <p:spTgt spid="6144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1442">
                                            <p:txEl>
                                              <p:pRg st="8" end="8"/>
                                            </p:txEl>
                                          </p:spTgt>
                                        </p:tgtEl>
                                        <p:attrNameLst>
                                          <p:attrName>style.visibility</p:attrName>
                                        </p:attrNameLst>
                                      </p:cBhvr>
                                      <p:to>
                                        <p:strVal val="visible"/>
                                      </p:to>
                                    </p:set>
                                    <p:animEffect transition="in" filter="box(in)">
                                      <p:cBhvr>
                                        <p:cTn id="32" dur="500"/>
                                        <p:tgtEl>
                                          <p:spTgt spid="6144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094038" y="500063"/>
            <a:ext cx="4549775" cy="454025"/>
          </a:xfrm>
        </p:spPr>
        <p:txBody>
          <a:bodyPr wrap="none" anchor="t"/>
          <a:lstStyle/>
          <a:p>
            <a:pPr eaLnBrk="1" hangingPunct="1"/>
            <a:r>
              <a:rPr lang="it-IT" smtClean="0">
                <a:solidFill>
                  <a:schemeClr val="tx1"/>
                </a:solidFill>
                <a:latin typeface="Comic Sans MS" pitchFamily="66" charset="0"/>
              </a:rPr>
              <a:t>Vitamine idrosolubili</a:t>
            </a:r>
          </a:p>
        </p:txBody>
      </p:sp>
      <p:grpSp>
        <p:nvGrpSpPr>
          <p:cNvPr id="2" name="Group 39"/>
          <p:cNvGrpSpPr>
            <a:grpSpLocks/>
          </p:cNvGrpSpPr>
          <p:nvPr/>
        </p:nvGrpSpPr>
        <p:grpSpPr bwMode="auto">
          <a:xfrm>
            <a:off x="379413" y="1571625"/>
            <a:ext cx="9523412" cy="4967288"/>
            <a:chOff x="852" y="1301"/>
            <a:chExt cx="4480" cy="2286"/>
          </a:xfrm>
        </p:grpSpPr>
        <p:sp>
          <p:nvSpPr>
            <p:cNvPr id="8196" name="Rectangle 4"/>
            <p:cNvSpPr>
              <a:spLocks noChangeArrowheads="1"/>
            </p:cNvSpPr>
            <p:nvPr/>
          </p:nvSpPr>
          <p:spPr bwMode="auto">
            <a:xfrm flipV="1">
              <a:off x="855" y="1311"/>
              <a:ext cx="4433" cy="2276"/>
            </a:xfrm>
            <a:prstGeom prst="rect">
              <a:avLst/>
            </a:prstGeom>
            <a:solidFill>
              <a:srgbClr val="161616"/>
            </a:solidFill>
            <a:ln w="0">
              <a:solidFill>
                <a:srgbClr val="00FFFF"/>
              </a:solidFill>
              <a:miter lim="800000"/>
              <a:headEnd/>
              <a:tailEnd/>
            </a:ln>
          </p:spPr>
          <p:txBody>
            <a:bodyPr wrap="none" anchor="ctr"/>
            <a:lstStyle/>
            <a:p>
              <a:endParaRPr lang="it-IT" sz="1600"/>
            </a:p>
          </p:txBody>
        </p:sp>
        <p:sp>
          <p:nvSpPr>
            <p:cNvPr id="8197" name="Text Box 5"/>
            <p:cNvSpPr txBox="1">
              <a:spLocks noChangeArrowheads="1"/>
            </p:cNvSpPr>
            <p:nvPr/>
          </p:nvSpPr>
          <p:spPr bwMode="auto">
            <a:xfrm>
              <a:off x="860" y="1347"/>
              <a:ext cx="507" cy="168"/>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Vitamina</a:t>
              </a:r>
            </a:p>
          </p:txBody>
        </p:sp>
        <p:sp>
          <p:nvSpPr>
            <p:cNvPr id="8198" name="Text Box 6"/>
            <p:cNvSpPr txBox="1">
              <a:spLocks noChangeArrowheads="1"/>
            </p:cNvSpPr>
            <p:nvPr/>
          </p:nvSpPr>
          <p:spPr bwMode="auto">
            <a:xfrm>
              <a:off x="2120" y="1347"/>
              <a:ext cx="362" cy="168"/>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Ruolo</a:t>
              </a:r>
            </a:p>
          </p:txBody>
        </p:sp>
        <p:sp>
          <p:nvSpPr>
            <p:cNvPr id="8199" name="Text Box 7"/>
            <p:cNvSpPr txBox="1">
              <a:spLocks noChangeArrowheads="1"/>
            </p:cNvSpPr>
            <p:nvPr/>
          </p:nvSpPr>
          <p:spPr bwMode="auto">
            <a:xfrm>
              <a:off x="4289" y="1301"/>
              <a:ext cx="1043" cy="168"/>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Livello raccomandato</a:t>
              </a:r>
              <a:endParaRPr lang="it-IT" sz="1400">
                <a:latin typeface="Arial" charset="0"/>
              </a:endParaRPr>
            </a:p>
          </p:txBody>
        </p:sp>
        <p:sp>
          <p:nvSpPr>
            <p:cNvPr id="8200" name="Text Box 8"/>
            <p:cNvSpPr txBox="1">
              <a:spLocks noChangeArrowheads="1"/>
            </p:cNvSpPr>
            <p:nvPr/>
          </p:nvSpPr>
          <p:spPr bwMode="auto">
            <a:xfrm>
              <a:off x="4289" y="1393"/>
              <a:ext cx="445" cy="168"/>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(adulto)</a:t>
              </a:r>
              <a:endParaRPr lang="it-IT" sz="1400">
                <a:latin typeface="Arial" charset="0"/>
              </a:endParaRPr>
            </a:p>
          </p:txBody>
        </p:sp>
        <p:sp>
          <p:nvSpPr>
            <p:cNvPr id="8201" name="Text Box 9"/>
            <p:cNvSpPr txBox="1">
              <a:spLocks noChangeArrowheads="1"/>
            </p:cNvSpPr>
            <p:nvPr/>
          </p:nvSpPr>
          <p:spPr bwMode="auto">
            <a:xfrm>
              <a:off x="852" y="1535"/>
              <a:ext cx="571" cy="139"/>
            </a:xfrm>
            <a:prstGeom prst="rect">
              <a:avLst/>
            </a:prstGeom>
            <a:noFill/>
            <a:ln w="9525">
              <a:noFill/>
              <a:miter lim="800000"/>
              <a:headEnd/>
              <a:tailEnd/>
            </a:ln>
          </p:spPr>
          <p:txBody>
            <a:bodyPr wrap="none" anchor="ctr">
              <a:spAutoFit/>
            </a:bodyPr>
            <a:lstStyle/>
            <a:p>
              <a:pPr>
                <a:lnSpc>
                  <a:spcPct val="85000"/>
                </a:lnSpc>
                <a:spcBef>
                  <a:spcPct val="30000"/>
                </a:spcBef>
              </a:pPr>
              <a:r>
                <a:rPr lang="it-IT" sz="1600" b="1">
                  <a:solidFill>
                    <a:srgbClr val="FFFFFF"/>
                  </a:solidFill>
                  <a:latin typeface="Times New Roman" pitchFamily="18" charset="0"/>
                </a:rPr>
                <a:t>Tiamina B1</a:t>
              </a:r>
              <a:endParaRPr lang="it-IT" sz="1600">
                <a:latin typeface="Arial" charset="0"/>
              </a:endParaRPr>
            </a:p>
          </p:txBody>
        </p:sp>
        <p:sp>
          <p:nvSpPr>
            <p:cNvPr id="8202" name="Text Box 10"/>
            <p:cNvSpPr txBox="1">
              <a:spLocks noChangeArrowheads="1"/>
            </p:cNvSpPr>
            <p:nvPr/>
          </p:nvSpPr>
          <p:spPr bwMode="auto">
            <a:xfrm>
              <a:off x="2113" y="1535"/>
              <a:ext cx="1756" cy="139"/>
            </a:xfrm>
            <a:prstGeom prst="rect">
              <a:avLst/>
            </a:prstGeom>
            <a:noFill/>
            <a:ln w="9525">
              <a:noFill/>
              <a:miter lim="800000"/>
              <a:headEnd/>
              <a:tailEnd/>
            </a:ln>
          </p:spPr>
          <p:txBody>
            <a:bodyPr wrap="none" anchor="ctr">
              <a:spAutoFit/>
            </a:bodyPr>
            <a:lstStyle/>
            <a:p>
              <a:pPr>
                <a:lnSpc>
                  <a:spcPct val="85000"/>
                </a:lnSpc>
                <a:spcBef>
                  <a:spcPct val="30000"/>
                </a:spcBef>
              </a:pPr>
              <a:r>
                <a:rPr lang="it-IT" sz="1600" b="1">
                  <a:solidFill>
                    <a:srgbClr val="FFFFFF"/>
                  </a:solidFill>
                  <a:latin typeface="Times New Roman" pitchFamily="18" charset="0"/>
                </a:rPr>
                <a:t>Sotto forma di tiamina pirofosfato ha un</a:t>
              </a:r>
              <a:endParaRPr lang="it-IT" sz="1600">
                <a:latin typeface="Arial" charset="0"/>
              </a:endParaRPr>
            </a:p>
          </p:txBody>
        </p:sp>
        <p:sp>
          <p:nvSpPr>
            <p:cNvPr id="8203" name="Text Box 11"/>
            <p:cNvSpPr txBox="1">
              <a:spLocks noChangeArrowheads="1"/>
            </p:cNvSpPr>
            <p:nvPr/>
          </p:nvSpPr>
          <p:spPr bwMode="auto">
            <a:xfrm>
              <a:off x="4282" y="1535"/>
              <a:ext cx="847" cy="168"/>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0,4 mg/1000 Kcal</a:t>
              </a:r>
              <a:endParaRPr lang="it-IT" sz="1400">
                <a:latin typeface="Arial" charset="0"/>
              </a:endParaRPr>
            </a:p>
          </p:txBody>
        </p:sp>
        <p:sp>
          <p:nvSpPr>
            <p:cNvPr id="8204" name="Text Box 12"/>
            <p:cNvSpPr txBox="1">
              <a:spLocks noChangeArrowheads="1"/>
            </p:cNvSpPr>
            <p:nvPr/>
          </p:nvSpPr>
          <p:spPr bwMode="auto">
            <a:xfrm>
              <a:off x="852" y="1673"/>
              <a:ext cx="104" cy="169"/>
            </a:xfrm>
            <a:prstGeom prst="rect">
              <a:avLst/>
            </a:prstGeom>
            <a:noFill/>
            <a:ln w="9525">
              <a:noFill/>
              <a:miter lim="800000"/>
              <a:headEnd/>
              <a:tailEnd/>
            </a:ln>
          </p:spPr>
          <p:txBody>
            <a:bodyPr wrap="none" anchor="ctr">
              <a:spAutoFit/>
            </a:bodyPr>
            <a:lstStyle/>
            <a:p>
              <a:pPr>
                <a:lnSpc>
                  <a:spcPct val="85000"/>
                </a:lnSpc>
                <a:spcBef>
                  <a:spcPct val="30000"/>
                </a:spcBef>
              </a:pPr>
              <a:endParaRPr lang="it-IT" sz="1400">
                <a:latin typeface="Arial" charset="0"/>
              </a:endParaRPr>
            </a:p>
          </p:txBody>
        </p:sp>
        <p:sp>
          <p:nvSpPr>
            <p:cNvPr id="8205" name="Text Box 13"/>
            <p:cNvSpPr txBox="1">
              <a:spLocks noChangeArrowheads="1"/>
            </p:cNvSpPr>
            <p:nvPr/>
          </p:nvSpPr>
          <p:spPr bwMode="auto">
            <a:xfrm>
              <a:off x="2113" y="1673"/>
              <a:ext cx="1455" cy="139"/>
            </a:xfrm>
            <a:prstGeom prst="rect">
              <a:avLst/>
            </a:prstGeom>
            <a:noFill/>
            <a:ln w="9525">
              <a:noFill/>
              <a:miter lim="800000"/>
              <a:headEnd/>
              <a:tailEnd/>
            </a:ln>
          </p:spPr>
          <p:txBody>
            <a:bodyPr wrap="none" anchor="ctr">
              <a:spAutoFit/>
            </a:bodyPr>
            <a:lstStyle/>
            <a:p>
              <a:pPr>
                <a:lnSpc>
                  <a:spcPct val="85000"/>
                </a:lnSpc>
                <a:spcBef>
                  <a:spcPct val="30000"/>
                </a:spcBef>
              </a:pPr>
              <a:r>
                <a:rPr lang="it-IT" sz="1600" b="1">
                  <a:solidFill>
                    <a:srgbClr val="FFFFFF"/>
                  </a:solidFill>
                  <a:latin typeface="Times New Roman" pitchFamily="18" charset="0"/>
                </a:rPr>
                <a:t>ruolo nel metabolismo energetico</a:t>
              </a:r>
              <a:endParaRPr lang="it-IT" sz="1600">
                <a:latin typeface="Arial" charset="0"/>
              </a:endParaRPr>
            </a:p>
          </p:txBody>
        </p:sp>
        <p:sp>
          <p:nvSpPr>
            <p:cNvPr id="8206" name="Text Box 14"/>
            <p:cNvSpPr txBox="1">
              <a:spLocks noChangeArrowheads="1"/>
            </p:cNvSpPr>
            <p:nvPr/>
          </p:nvSpPr>
          <p:spPr bwMode="auto">
            <a:xfrm>
              <a:off x="852" y="1898"/>
              <a:ext cx="707" cy="139"/>
            </a:xfrm>
            <a:prstGeom prst="rect">
              <a:avLst/>
            </a:prstGeom>
            <a:noFill/>
            <a:ln w="9525">
              <a:noFill/>
              <a:miter lim="800000"/>
              <a:headEnd/>
              <a:tailEnd/>
            </a:ln>
          </p:spPr>
          <p:txBody>
            <a:bodyPr wrap="none" anchor="ctr">
              <a:spAutoFit/>
            </a:bodyPr>
            <a:lstStyle/>
            <a:p>
              <a:pPr>
                <a:lnSpc>
                  <a:spcPct val="85000"/>
                </a:lnSpc>
                <a:spcBef>
                  <a:spcPct val="30000"/>
                </a:spcBef>
              </a:pPr>
              <a:r>
                <a:rPr lang="it-IT" sz="1600" b="1">
                  <a:solidFill>
                    <a:srgbClr val="FFFFFF"/>
                  </a:solidFill>
                  <a:latin typeface="Times New Roman" pitchFamily="18" charset="0"/>
                </a:rPr>
                <a:t>Riboflavina B2</a:t>
              </a:r>
              <a:endParaRPr lang="it-IT" sz="1600">
                <a:latin typeface="Arial" charset="0"/>
              </a:endParaRPr>
            </a:p>
          </p:txBody>
        </p:sp>
        <p:sp>
          <p:nvSpPr>
            <p:cNvPr id="8207" name="Text Box 15"/>
            <p:cNvSpPr txBox="1">
              <a:spLocks noChangeArrowheads="1"/>
            </p:cNvSpPr>
            <p:nvPr/>
          </p:nvSpPr>
          <p:spPr bwMode="auto">
            <a:xfrm>
              <a:off x="2113" y="1898"/>
              <a:ext cx="1615" cy="139"/>
            </a:xfrm>
            <a:prstGeom prst="rect">
              <a:avLst/>
            </a:prstGeom>
            <a:noFill/>
            <a:ln w="9525">
              <a:noFill/>
              <a:miter lim="800000"/>
              <a:headEnd/>
              <a:tailEnd/>
            </a:ln>
          </p:spPr>
          <p:txBody>
            <a:bodyPr wrap="none" anchor="ctr">
              <a:spAutoFit/>
            </a:bodyPr>
            <a:lstStyle/>
            <a:p>
              <a:pPr>
                <a:lnSpc>
                  <a:spcPct val="85000"/>
                </a:lnSpc>
                <a:spcBef>
                  <a:spcPct val="30000"/>
                </a:spcBef>
              </a:pPr>
              <a:r>
                <a:rPr lang="it-IT" sz="1600" b="1">
                  <a:solidFill>
                    <a:srgbClr val="FFFFFF"/>
                  </a:solidFill>
                  <a:latin typeface="Times New Roman" pitchFamily="18" charset="0"/>
                </a:rPr>
                <a:t>Costituente di vari sistemi enzimatici</a:t>
              </a:r>
              <a:endParaRPr lang="it-IT" sz="1600">
                <a:latin typeface="Arial" charset="0"/>
              </a:endParaRPr>
            </a:p>
          </p:txBody>
        </p:sp>
        <p:sp>
          <p:nvSpPr>
            <p:cNvPr id="8208" name="Text Box 16"/>
            <p:cNvSpPr txBox="1">
              <a:spLocks noChangeArrowheads="1"/>
            </p:cNvSpPr>
            <p:nvPr/>
          </p:nvSpPr>
          <p:spPr bwMode="auto">
            <a:xfrm>
              <a:off x="4282" y="1898"/>
              <a:ext cx="847" cy="168"/>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0,6 mg/1000 Kcal</a:t>
              </a:r>
              <a:endParaRPr lang="it-IT" sz="1400">
                <a:latin typeface="Arial" charset="0"/>
              </a:endParaRPr>
            </a:p>
          </p:txBody>
        </p:sp>
        <p:sp>
          <p:nvSpPr>
            <p:cNvPr id="8209" name="Text Box 17"/>
            <p:cNvSpPr txBox="1">
              <a:spLocks noChangeArrowheads="1"/>
            </p:cNvSpPr>
            <p:nvPr/>
          </p:nvSpPr>
          <p:spPr bwMode="auto">
            <a:xfrm>
              <a:off x="852" y="2122"/>
              <a:ext cx="545" cy="139"/>
            </a:xfrm>
            <a:prstGeom prst="rect">
              <a:avLst/>
            </a:prstGeom>
            <a:noFill/>
            <a:ln w="9525">
              <a:noFill/>
              <a:miter lim="800000"/>
              <a:headEnd/>
              <a:tailEnd/>
            </a:ln>
          </p:spPr>
          <p:txBody>
            <a:bodyPr wrap="none" anchor="ctr">
              <a:spAutoFit/>
            </a:bodyPr>
            <a:lstStyle/>
            <a:p>
              <a:pPr>
                <a:lnSpc>
                  <a:spcPct val="85000"/>
                </a:lnSpc>
                <a:spcBef>
                  <a:spcPct val="30000"/>
                </a:spcBef>
              </a:pPr>
              <a:r>
                <a:rPr lang="it-IT" sz="1600" b="1">
                  <a:solidFill>
                    <a:srgbClr val="FFFFFF"/>
                  </a:solidFill>
                  <a:latin typeface="Times New Roman" pitchFamily="18" charset="0"/>
                </a:rPr>
                <a:t>Niacina PP</a:t>
              </a:r>
              <a:endParaRPr lang="it-IT" sz="1600">
                <a:latin typeface="Arial" charset="0"/>
              </a:endParaRPr>
            </a:p>
          </p:txBody>
        </p:sp>
        <p:sp>
          <p:nvSpPr>
            <p:cNvPr id="8210" name="Text Box 18"/>
            <p:cNvSpPr txBox="1">
              <a:spLocks noChangeArrowheads="1"/>
            </p:cNvSpPr>
            <p:nvPr/>
          </p:nvSpPr>
          <p:spPr bwMode="auto">
            <a:xfrm>
              <a:off x="2113" y="2122"/>
              <a:ext cx="2096" cy="139"/>
            </a:xfrm>
            <a:prstGeom prst="rect">
              <a:avLst/>
            </a:prstGeom>
            <a:noFill/>
            <a:ln w="9525">
              <a:noFill/>
              <a:miter lim="800000"/>
              <a:headEnd/>
              <a:tailEnd/>
            </a:ln>
          </p:spPr>
          <p:txBody>
            <a:bodyPr wrap="none" anchor="ctr">
              <a:spAutoFit/>
            </a:bodyPr>
            <a:lstStyle/>
            <a:p>
              <a:pPr>
                <a:lnSpc>
                  <a:spcPct val="85000"/>
                </a:lnSpc>
                <a:spcBef>
                  <a:spcPct val="30000"/>
                </a:spcBef>
              </a:pPr>
              <a:r>
                <a:rPr lang="it-IT" sz="1600" b="1">
                  <a:solidFill>
                    <a:srgbClr val="FFFFFF"/>
                  </a:solidFill>
                  <a:latin typeface="Times New Roman" pitchFamily="18" charset="0"/>
                </a:rPr>
                <a:t>Componente essenziale di coenzimi trasportatori</a:t>
              </a:r>
              <a:endParaRPr lang="it-IT" sz="1600">
                <a:latin typeface="Arial" charset="0"/>
              </a:endParaRPr>
            </a:p>
          </p:txBody>
        </p:sp>
        <p:sp>
          <p:nvSpPr>
            <p:cNvPr id="8211" name="Text Box 19"/>
            <p:cNvSpPr txBox="1">
              <a:spLocks noChangeArrowheads="1"/>
            </p:cNvSpPr>
            <p:nvPr/>
          </p:nvSpPr>
          <p:spPr bwMode="auto">
            <a:xfrm>
              <a:off x="4282" y="2122"/>
              <a:ext cx="847" cy="168"/>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6,6 mg/1000 Kcal</a:t>
              </a:r>
              <a:endParaRPr lang="it-IT" sz="1400">
                <a:latin typeface="Arial" charset="0"/>
              </a:endParaRPr>
            </a:p>
          </p:txBody>
        </p:sp>
        <p:sp>
          <p:nvSpPr>
            <p:cNvPr id="8212" name="Text Box 20"/>
            <p:cNvSpPr txBox="1">
              <a:spLocks noChangeArrowheads="1"/>
            </p:cNvSpPr>
            <p:nvPr/>
          </p:nvSpPr>
          <p:spPr bwMode="auto">
            <a:xfrm>
              <a:off x="2113" y="2260"/>
              <a:ext cx="1167" cy="139"/>
            </a:xfrm>
            <a:prstGeom prst="rect">
              <a:avLst/>
            </a:prstGeom>
            <a:noFill/>
            <a:ln w="9525">
              <a:noFill/>
              <a:miter lim="800000"/>
              <a:headEnd/>
              <a:tailEnd/>
            </a:ln>
          </p:spPr>
          <p:txBody>
            <a:bodyPr wrap="none" anchor="ctr">
              <a:spAutoFit/>
            </a:bodyPr>
            <a:lstStyle/>
            <a:p>
              <a:pPr>
                <a:lnSpc>
                  <a:spcPct val="85000"/>
                </a:lnSpc>
                <a:spcBef>
                  <a:spcPct val="30000"/>
                </a:spcBef>
              </a:pPr>
              <a:r>
                <a:rPr lang="it-IT" sz="1600" b="1">
                  <a:solidFill>
                    <a:srgbClr val="FFFFFF"/>
                  </a:solidFill>
                  <a:latin typeface="Times New Roman" pitchFamily="18" charset="0"/>
                </a:rPr>
                <a:t>di idrogeno (NAD, NADP)</a:t>
              </a:r>
              <a:endParaRPr lang="it-IT" sz="1600">
                <a:latin typeface="Arial" charset="0"/>
              </a:endParaRPr>
            </a:p>
          </p:txBody>
        </p:sp>
        <p:sp>
          <p:nvSpPr>
            <p:cNvPr id="8213" name="Text Box 21"/>
            <p:cNvSpPr txBox="1">
              <a:spLocks noChangeArrowheads="1"/>
            </p:cNvSpPr>
            <p:nvPr/>
          </p:nvSpPr>
          <p:spPr bwMode="auto">
            <a:xfrm>
              <a:off x="852" y="2484"/>
              <a:ext cx="607" cy="139"/>
            </a:xfrm>
            <a:prstGeom prst="rect">
              <a:avLst/>
            </a:prstGeom>
            <a:noFill/>
            <a:ln w="9525">
              <a:noFill/>
              <a:miter lim="800000"/>
              <a:headEnd/>
              <a:tailEnd/>
            </a:ln>
          </p:spPr>
          <p:txBody>
            <a:bodyPr wrap="none" anchor="ctr">
              <a:spAutoFit/>
            </a:bodyPr>
            <a:lstStyle/>
            <a:p>
              <a:pPr>
                <a:lnSpc>
                  <a:spcPct val="85000"/>
                </a:lnSpc>
                <a:spcBef>
                  <a:spcPct val="30000"/>
                </a:spcBef>
              </a:pPr>
              <a:r>
                <a:rPr lang="it-IT" sz="1600" b="1">
                  <a:solidFill>
                    <a:srgbClr val="FFFFFF"/>
                  </a:solidFill>
                  <a:latin typeface="Times New Roman" pitchFamily="18" charset="0"/>
                </a:rPr>
                <a:t>Vitamina B6</a:t>
              </a:r>
              <a:endParaRPr lang="it-IT" sz="1600">
                <a:latin typeface="Arial" charset="0"/>
              </a:endParaRPr>
            </a:p>
          </p:txBody>
        </p:sp>
        <p:sp>
          <p:nvSpPr>
            <p:cNvPr id="8214" name="Text Box 22"/>
            <p:cNvSpPr txBox="1">
              <a:spLocks noChangeArrowheads="1"/>
            </p:cNvSpPr>
            <p:nvPr/>
          </p:nvSpPr>
          <p:spPr bwMode="auto">
            <a:xfrm>
              <a:off x="2113" y="2484"/>
              <a:ext cx="1874" cy="139"/>
            </a:xfrm>
            <a:prstGeom prst="rect">
              <a:avLst/>
            </a:prstGeom>
            <a:noFill/>
            <a:ln w="9525">
              <a:noFill/>
              <a:miter lim="800000"/>
              <a:headEnd/>
              <a:tailEnd/>
            </a:ln>
          </p:spPr>
          <p:txBody>
            <a:bodyPr wrap="none" anchor="ctr">
              <a:spAutoFit/>
            </a:bodyPr>
            <a:lstStyle/>
            <a:p>
              <a:pPr>
                <a:lnSpc>
                  <a:spcPct val="85000"/>
                </a:lnSpc>
                <a:spcBef>
                  <a:spcPct val="30000"/>
                </a:spcBef>
              </a:pPr>
              <a:r>
                <a:rPr lang="it-IT" sz="1600" b="1">
                  <a:solidFill>
                    <a:srgbClr val="FFFFFF"/>
                  </a:solidFill>
                  <a:latin typeface="Times New Roman" pitchFamily="18" charset="0"/>
                </a:rPr>
                <a:t>Azione sul metabolismo degli ammino acidi</a:t>
              </a:r>
              <a:endParaRPr lang="it-IT" sz="1600">
                <a:latin typeface="Arial" charset="0"/>
              </a:endParaRPr>
            </a:p>
          </p:txBody>
        </p:sp>
        <p:sp>
          <p:nvSpPr>
            <p:cNvPr id="8215" name="Text Box 23"/>
            <p:cNvSpPr txBox="1">
              <a:spLocks noChangeArrowheads="1"/>
            </p:cNvSpPr>
            <p:nvPr/>
          </p:nvSpPr>
          <p:spPr bwMode="auto">
            <a:xfrm>
              <a:off x="4282" y="2484"/>
              <a:ext cx="908" cy="168"/>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0,02 mg/g proteina</a:t>
              </a:r>
              <a:endParaRPr lang="it-IT" sz="1400">
                <a:latin typeface="Arial" charset="0"/>
              </a:endParaRPr>
            </a:p>
          </p:txBody>
        </p:sp>
        <p:sp>
          <p:nvSpPr>
            <p:cNvPr id="8216" name="Text Box 24"/>
            <p:cNvSpPr txBox="1">
              <a:spLocks noChangeArrowheads="1"/>
            </p:cNvSpPr>
            <p:nvPr/>
          </p:nvSpPr>
          <p:spPr bwMode="auto">
            <a:xfrm>
              <a:off x="852" y="2710"/>
              <a:ext cx="637" cy="139"/>
            </a:xfrm>
            <a:prstGeom prst="rect">
              <a:avLst/>
            </a:prstGeom>
            <a:noFill/>
            <a:ln w="9525">
              <a:noFill/>
              <a:miter lim="800000"/>
              <a:headEnd/>
              <a:tailEnd/>
            </a:ln>
          </p:spPr>
          <p:txBody>
            <a:bodyPr wrap="none" anchor="ctr">
              <a:spAutoFit/>
            </a:bodyPr>
            <a:lstStyle/>
            <a:p>
              <a:pPr>
                <a:lnSpc>
                  <a:spcPct val="85000"/>
                </a:lnSpc>
                <a:spcBef>
                  <a:spcPct val="30000"/>
                </a:spcBef>
              </a:pPr>
              <a:r>
                <a:rPr lang="it-IT" sz="1600" b="1">
                  <a:solidFill>
                    <a:srgbClr val="FFFFFF"/>
                  </a:solidFill>
                  <a:latin typeface="Times New Roman" pitchFamily="18" charset="0"/>
                </a:rPr>
                <a:t>Ac. Folico B9</a:t>
              </a:r>
              <a:endParaRPr lang="it-IT" sz="1600">
                <a:latin typeface="Arial" charset="0"/>
              </a:endParaRPr>
            </a:p>
          </p:txBody>
        </p:sp>
        <p:sp>
          <p:nvSpPr>
            <p:cNvPr id="8217" name="Text Box 25"/>
            <p:cNvSpPr txBox="1">
              <a:spLocks noChangeArrowheads="1"/>
            </p:cNvSpPr>
            <p:nvPr/>
          </p:nvSpPr>
          <p:spPr bwMode="auto">
            <a:xfrm>
              <a:off x="2113" y="2710"/>
              <a:ext cx="1883" cy="139"/>
            </a:xfrm>
            <a:prstGeom prst="rect">
              <a:avLst/>
            </a:prstGeom>
            <a:noFill/>
            <a:ln w="9525">
              <a:noFill/>
              <a:miter lim="800000"/>
              <a:headEnd/>
              <a:tailEnd/>
            </a:ln>
          </p:spPr>
          <p:txBody>
            <a:bodyPr wrap="none" anchor="ctr">
              <a:spAutoFit/>
            </a:bodyPr>
            <a:lstStyle/>
            <a:p>
              <a:pPr>
                <a:lnSpc>
                  <a:spcPct val="85000"/>
                </a:lnSpc>
                <a:spcBef>
                  <a:spcPct val="30000"/>
                </a:spcBef>
              </a:pPr>
              <a:r>
                <a:rPr lang="it-IT" sz="1600" b="1">
                  <a:solidFill>
                    <a:srgbClr val="FFFFFF"/>
                  </a:solidFill>
                  <a:latin typeface="Times New Roman" pitchFamily="18" charset="0"/>
                </a:rPr>
                <a:t>Sintesi acidi nucleici, metabolismo di alcuni</a:t>
              </a:r>
              <a:endParaRPr lang="it-IT" sz="1600">
                <a:latin typeface="Arial" charset="0"/>
              </a:endParaRPr>
            </a:p>
          </p:txBody>
        </p:sp>
        <p:sp>
          <p:nvSpPr>
            <p:cNvPr id="8218" name="Text Box 26"/>
            <p:cNvSpPr txBox="1">
              <a:spLocks noChangeArrowheads="1"/>
            </p:cNvSpPr>
            <p:nvPr/>
          </p:nvSpPr>
          <p:spPr bwMode="auto">
            <a:xfrm>
              <a:off x="4282" y="2710"/>
              <a:ext cx="630" cy="168"/>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200 µg/diem</a:t>
              </a:r>
              <a:endParaRPr lang="it-IT" sz="1400">
                <a:latin typeface="Arial" charset="0"/>
              </a:endParaRPr>
            </a:p>
          </p:txBody>
        </p:sp>
        <p:sp>
          <p:nvSpPr>
            <p:cNvPr id="8219" name="Text Box 27"/>
            <p:cNvSpPr txBox="1">
              <a:spLocks noChangeArrowheads="1"/>
            </p:cNvSpPr>
            <p:nvPr/>
          </p:nvSpPr>
          <p:spPr bwMode="auto">
            <a:xfrm>
              <a:off x="2113" y="2847"/>
              <a:ext cx="649" cy="139"/>
            </a:xfrm>
            <a:prstGeom prst="rect">
              <a:avLst/>
            </a:prstGeom>
            <a:noFill/>
            <a:ln w="9525">
              <a:noFill/>
              <a:miter lim="800000"/>
              <a:headEnd/>
              <a:tailEnd/>
            </a:ln>
          </p:spPr>
          <p:txBody>
            <a:bodyPr wrap="none" anchor="ctr">
              <a:spAutoFit/>
            </a:bodyPr>
            <a:lstStyle/>
            <a:p>
              <a:pPr>
                <a:lnSpc>
                  <a:spcPct val="85000"/>
                </a:lnSpc>
                <a:spcBef>
                  <a:spcPct val="30000"/>
                </a:spcBef>
              </a:pPr>
              <a:r>
                <a:rPr lang="it-IT" sz="1600" b="1">
                  <a:solidFill>
                    <a:srgbClr val="FFFFFF"/>
                  </a:solidFill>
                  <a:latin typeface="Times New Roman" pitchFamily="18" charset="0"/>
                </a:rPr>
                <a:t>ammino acidi</a:t>
              </a:r>
              <a:endParaRPr lang="it-IT" sz="1600">
                <a:latin typeface="Arial" charset="0"/>
              </a:endParaRPr>
            </a:p>
          </p:txBody>
        </p:sp>
        <p:sp>
          <p:nvSpPr>
            <p:cNvPr id="8220" name="Text Box 28"/>
            <p:cNvSpPr txBox="1">
              <a:spLocks noChangeArrowheads="1"/>
            </p:cNvSpPr>
            <p:nvPr/>
          </p:nvSpPr>
          <p:spPr bwMode="auto">
            <a:xfrm>
              <a:off x="852" y="3072"/>
              <a:ext cx="655" cy="139"/>
            </a:xfrm>
            <a:prstGeom prst="rect">
              <a:avLst/>
            </a:prstGeom>
            <a:noFill/>
            <a:ln w="9525">
              <a:noFill/>
              <a:miter lim="800000"/>
              <a:headEnd/>
              <a:tailEnd/>
            </a:ln>
          </p:spPr>
          <p:txBody>
            <a:bodyPr wrap="none" anchor="ctr">
              <a:spAutoFit/>
            </a:bodyPr>
            <a:lstStyle/>
            <a:p>
              <a:pPr>
                <a:lnSpc>
                  <a:spcPct val="85000"/>
                </a:lnSpc>
                <a:spcBef>
                  <a:spcPct val="30000"/>
                </a:spcBef>
              </a:pPr>
              <a:r>
                <a:rPr lang="it-IT" sz="1600" b="1">
                  <a:solidFill>
                    <a:srgbClr val="FFFFFF"/>
                  </a:solidFill>
                  <a:latin typeface="Times New Roman" pitchFamily="18" charset="0"/>
                </a:rPr>
                <a:t>Vitamina B12</a:t>
              </a:r>
              <a:endParaRPr lang="it-IT" sz="1600">
                <a:latin typeface="Arial" charset="0"/>
              </a:endParaRPr>
            </a:p>
          </p:txBody>
        </p:sp>
        <p:sp>
          <p:nvSpPr>
            <p:cNvPr id="8221" name="Text Box 29"/>
            <p:cNvSpPr txBox="1">
              <a:spLocks noChangeArrowheads="1"/>
            </p:cNvSpPr>
            <p:nvPr/>
          </p:nvSpPr>
          <p:spPr bwMode="auto">
            <a:xfrm>
              <a:off x="2113" y="3072"/>
              <a:ext cx="1561" cy="139"/>
            </a:xfrm>
            <a:prstGeom prst="rect">
              <a:avLst/>
            </a:prstGeom>
            <a:noFill/>
            <a:ln w="9525">
              <a:noFill/>
              <a:miter lim="800000"/>
              <a:headEnd/>
              <a:tailEnd/>
            </a:ln>
          </p:spPr>
          <p:txBody>
            <a:bodyPr wrap="none" anchor="ctr">
              <a:spAutoFit/>
            </a:bodyPr>
            <a:lstStyle/>
            <a:p>
              <a:pPr>
                <a:lnSpc>
                  <a:spcPct val="85000"/>
                </a:lnSpc>
                <a:spcBef>
                  <a:spcPct val="30000"/>
                </a:spcBef>
              </a:pPr>
              <a:r>
                <a:rPr lang="it-IT" sz="1600" b="1">
                  <a:solidFill>
                    <a:srgbClr val="FFFFFF"/>
                  </a:solidFill>
                  <a:latin typeface="Times New Roman" pitchFamily="18" charset="0"/>
                </a:rPr>
                <a:t>Biosintesi nucleotidi e nucleoprotidi</a:t>
              </a:r>
              <a:endParaRPr lang="it-IT" sz="1600">
                <a:latin typeface="Arial" charset="0"/>
              </a:endParaRPr>
            </a:p>
          </p:txBody>
        </p:sp>
        <p:sp>
          <p:nvSpPr>
            <p:cNvPr id="8222" name="Text Box 30"/>
            <p:cNvSpPr txBox="1">
              <a:spLocks noChangeArrowheads="1"/>
            </p:cNvSpPr>
            <p:nvPr/>
          </p:nvSpPr>
          <p:spPr bwMode="auto">
            <a:xfrm>
              <a:off x="4282" y="3072"/>
              <a:ext cx="530" cy="168"/>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2 µg/diem</a:t>
              </a:r>
              <a:endParaRPr lang="it-IT" sz="1400">
                <a:latin typeface="Arial" charset="0"/>
              </a:endParaRPr>
            </a:p>
          </p:txBody>
        </p:sp>
        <p:sp>
          <p:nvSpPr>
            <p:cNvPr id="8223" name="Text Box 31"/>
            <p:cNvSpPr txBox="1">
              <a:spLocks noChangeArrowheads="1"/>
            </p:cNvSpPr>
            <p:nvPr/>
          </p:nvSpPr>
          <p:spPr bwMode="auto">
            <a:xfrm>
              <a:off x="852" y="3297"/>
              <a:ext cx="838" cy="139"/>
            </a:xfrm>
            <a:prstGeom prst="rect">
              <a:avLst/>
            </a:prstGeom>
            <a:noFill/>
            <a:ln w="9525">
              <a:noFill/>
              <a:miter lim="800000"/>
              <a:headEnd/>
              <a:tailEnd/>
            </a:ln>
          </p:spPr>
          <p:txBody>
            <a:bodyPr wrap="none" anchor="ctr">
              <a:spAutoFit/>
            </a:bodyPr>
            <a:lstStyle/>
            <a:p>
              <a:pPr>
                <a:lnSpc>
                  <a:spcPct val="85000"/>
                </a:lnSpc>
                <a:spcBef>
                  <a:spcPct val="30000"/>
                </a:spcBef>
              </a:pPr>
              <a:r>
                <a:rPr lang="it-IT" sz="1600" b="1">
                  <a:solidFill>
                    <a:srgbClr val="FFFFFF"/>
                  </a:solidFill>
                  <a:latin typeface="Times New Roman" pitchFamily="18" charset="0"/>
                </a:rPr>
                <a:t>Acido ascorbico C</a:t>
              </a:r>
              <a:endParaRPr lang="it-IT" sz="1600">
                <a:latin typeface="Arial" charset="0"/>
              </a:endParaRPr>
            </a:p>
          </p:txBody>
        </p:sp>
        <p:sp>
          <p:nvSpPr>
            <p:cNvPr id="8224" name="Text Box 32"/>
            <p:cNvSpPr txBox="1">
              <a:spLocks noChangeArrowheads="1"/>
            </p:cNvSpPr>
            <p:nvPr/>
          </p:nvSpPr>
          <p:spPr bwMode="auto">
            <a:xfrm>
              <a:off x="2113" y="3297"/>
              <a:ext cx="1472" cy="139"/>
            </a:xfrm>
            <a:prstGeom prst="rect">
              <a:avLst/>
            </a:prstGeom>
            <a:noFill/>
            <a:ln w="9525">
              <a:noFill/>
              <a:miter lim="800000"/>
              <a:headEnd/>
              <a:tailEnd/>
            </a:ln>
          </p:spPr>
          <p:txBody>
            <a:bodyPr wrap="none" anchor="ctr">
              <a:spAutoFit/>
            </a:bodyPr>
            <a:lstStyle/>
            <a:p>
              <a:pPr>
                <a:lnSpc>
                  <a:spcPct val="85000"/>
                </a:lnSpc>
                <a:spcBef>
                  <a:spcPct val="30000"/>
                </a:spcBef>
              </a:pPr>
              <a:r>
                <a:rPr lang="it-IT" sz="1600" b="1">
                  <a:solidFill>
                    <a:srgbClr val="FFFFFF"/>
                  </a:solidFill>
                  <a:latin typeface="Times New Roman" pitchFamily="18" charset="0"/>
                </a:rPr>
                <a:t>Ruolo in processi ossido-riduttivi,</a:t>
              </a:r>
              <a:endParaRPr lang="it-IT" sz="1600">
                <a:latin typeface="Arial" charset="0"/>
              </a:endParaRPr>
            </a:p>
          </p:txBody>
        </p:sp>
        <p:sp>
          <p:nvSpPr>
            <p:cNvPr id="8225" name="Text Box 33"/>
            <p:cNvSpPr txBox="1">
              <a:spLocks noChangeArrowheads="1"/>
            </p:cNvSpPr>
            <p:nvPr/>
          </p:nvSpPr>
          <p:spPr bwMode="auto">
            <a:xfrm>
              <a:off x="4282" y="3297"/>
              <a:ext cx="605" cy="168"/>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45 mg/diem</a:t>
              </a:r>
              <a:endParaRPr lang="it-IT" sz="1400">
                <a:latin typeface="Arial" charset="0"/>
              </a:endParaRPr>
            </a:p>
          </p:txBody>
        </p:sp>
        <p:sp>
          <p:nvSpPr>
            <p:cNvPr id="8226" name="Text Box 34"/>
            <p:cNvSpPr txBox="1">
              <a:spLocks noChangeArrowheads="1"/>
            </p:cNvSpPr>
            <p:nvPr/>
          </p:nvSpPr>
          <p:spPr bwMode="auto">
            <a:xfrm>
              <a:off x="2113" y="3434"/>
              <a:ext cx="1390" cy="139"/>
            </a:xfrm>
            <a:prstGeom prst="rect">
              <a:avLst/>
            </a:prstGeom>
            <a:noFill/>
            <a:ln w="9525">
              <a:noFill/>
              <a:miter lim="800000"/>
              <a:headEnd/>
              <a:tailEnd/>
            </a:ln>
          </p:spPr>
          <p:txBody>
            <a:bodyPr wrap="none" anchor="ctr">
              <a:spAutoFit/>
            </a:bodyPr>
            <a:lstStyle/>
            <a:p>
              <a:pPr>
                <a:lnSpc>
                  <a:spcPct val="85000"/>
                </a:lnSpc>
                <a:spcBef>
                  <a:spcPct val="30000"/>
                </a:spcBef>
              </a:pPr>
              <a:r>
                <a:rPr lang="it-IT" sz="1600" b="1">
                  <a:solidFill>
                    <a:srgbClr val="FFFFFF"/>
                  </a:solidFill>
                  <a:latin typeface="Times New Roman" pitchFamily="18" charset="0"/>
                </a:rPr>
                <a:t>idrossilazione di prolina e lisina</a:t>
              </a:r>
              <a:endParaRPr lang="it-IT" sz="1600">
                <a:latin typeface="Arial" charset="0"/>
              </a:endParaRPr>
            </a:p>
          </p:txBody>
        </p:sp>
        <p:sp>
          <p:nvSpPr>
            <p:cNvPr id="8227" name="Line 35"/>
            <p:cNvSpPr>
              <a:spLocks noChangeShapeType="1"/>
            </p:cNvSpPr>
            <p:nvPr/>
          </p:nvSpPr>
          <p:spPr bwMode="auto">
            <a:xfrm flipV="1">
              <a:off x="2115" y="1311"/>
              <a:ext cx="0" cy="2276"/>
            </a:xfrm>
            <a:prstGeom prst="line">
              <a:avLst/>
            </a:prstGeom>
            <a:noFill/>
            <a:ln w="0">
              <a:solidFill>
                <a:srgbClr val="00FFFF"/>
              </a:solidFill>
              <a:round/>
              <a:headEnd/>
              <a:tailEnd/>
            </a:ln>
          </p:spPr>
          <p:txBody>
            <a:bodyPr/>
            <a:lstStyle/>
            <a:p>
              <a:endParaRPr lang="it-IT"/>
            </a:p>
          </p:txBody>
        </p:sp>
        <p:sp>
          <p:nvSpPr>
            <p:cNvPr id="8228" name="Line 36"/>
            <p:cNvSpPr>
              <a:spLocks noChangeShapeType="1"/>
            </p:cNvSpPr>
            <p:nvPr/>
          </p:nvSpPr>
          <p:spPr bwMode="auto">
            <a:xfrm flipV="1">
              <a:off x="4284" y="1311"/>
              <a:ext cx="0" cy="2276"/>
            </a:xfrm>
            <a:prstGeom prst="line">
              <a:avLst/>
            </a:prstGeom>
            <a:noFill/>
            <a:ln w="0">
              <a:solidFill>
                <a:srgbClr val="00FFFF"/>
              </a:solidFill>
              <a:round/>
              <a:headEnd/>
              <a:tailEnd/>
            </a:ln>
          </p:spPr>
          <p:txBody>
            <a:bodyPr/>
            <a:lstStyle/>
            <a:p>
              <a:endParaRPr lang="it-IT"/>
            </a:p>
          </p:txBody>
        </p:sp>
        <p:sp>
          <p:nvSpPr>
            <p:cNvPr id="8229" name="Line 37"/>
            <p:cNvSpPr>
              <a:spLocks noChangeShapeType="1"/>
            </p:cNvSpPr>
            <p:nvPr/>
          </p:nvSpPr>
          <p:spPr bwMode="auto">
            <a:xfrm>
              <a:off x="855" y="1551"/>
              <a:ext cx="4433" cy="0"/>
            </a:xfrm>
            <a:prstGeom prst="line">
              <a:avLst/>
            </a:prstGeom>
            <a:noFill/>
            <a:ln w="0">
              <a:solidFill>
                <a:srgbClr val="00FFFF"/>
              </a:solidFill>
              <a:round/>
              <a:headEnd/>
              <a:tailEnd/>
            </a:ln>
          </p:spPr>
          <p:txBody>
            <a:bodyPr/>
            <a:lstStyle/>
            <a:p>
              <a:endParaRPr lang="it-IT"/>
            </a:p>
          </p:txBody>
        </p:sp>
        <p:sp>
          <p:nvSpPr>
            <p:cNvPr id="8230" name="Rectangle 38"/>
            <p:cNvSpPr>
              <a:spLocks noChangeArrowheads="1"/>
            </p:cNvSpPr>
            <p:nvPr/>
          </p:nvSpPr>
          <p:spPr bwMode="auto">
            <a:xfrm flipV="1">
              <a:off x="855" y="1311"/>
              <a:ext cx="4433" cy="2276"/>
            </a:xfrm>
            <a:prstGeom prst="rect">
              <a:avLst/>
            </a:prstGeom>
            <a:noFill/>
            <a:ln w="0">
              <a:solidFill>
                <a:srgbClr val="00FFFF"/>
              </a:solidFill>
              <a:miter lim="800000"/>
              <a:headEnd/>
              <a:tailEnd/>
            </a:ln>
          </p:spPr>
          <p:txBody>
            <a:bodyPr wrap="none" anchor="ct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ox(in)">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8"/>
          <p:cNvSpPr>
            <a:spLocks noChangeArrowheads="1"/>
          </p:cNvSpPr>
          <p:nvPr/>
        </p:nvSpPr>
        <p:spPr bwMode="auto">
          <a:xfrm>
            <a:off x="1422400" y="193675"/>
            <a:ext cx="7777163" cy="6740525"/>
          </a:xfrm>
          <a:prstGeom prst="rect">
            <a:avLst/>
          </a:prstGeom>
          <a:noFill/>
          <a:ln w="9525">
            <a:noFill/>
            <a:miter lim="800000"/>
            <a:headEnd/>
            <a:tailEnd/>
          </a:ln>
        </p:spPr>
        <p:txBody>
          <a:bodyPr>
            <a:spAutoFit/>
          </a:bodyPr>
          <a:lstStyle/>
          <a:p>
            <a:pPr marL="266700" indent="-266700"/>
            <a:r>
              <a:rPr lang="it-IT"/>
              <a:t>E’ coinvolto come sistema redox in molte attività dell’organismo:</a:t>
            </a:r>
          </a:p>
          <a:p>
            <a:pPr marL="266700" indent="-266700">
              <a:buFontTx/>
              <a:buBlip>
                <a:blip r:embed="rId2"/>
              </a:buBlip>
            </a:pPr>
            <a:r>
              <a:rPr lang="it-IT"/>
              <a:t>Metabolismo del collagene, ferro, tirosina</a:t>
            </a:r>
          </a:p>
          <a:p>
            <a:pPr marL="266700" indent="-266700">
              <a:buFontTx/>
              <a:buBlip>
                <a:blip r:embed="rId2"/>
              </a:buBlip>
            </a:pPr>
            <a:r>
              <a:rPr lang="it-IT"/>
              <a:t>Metabolismo e liberazione di neurotrasmettitori</a:t>
            </a:r>
          </a:p>
          <a:p>
            <a:pPr marL="266700" indent="-266700">
              <a:buFontTx/>
              <a:buBlip>
                <a:blip r:embed="rId2"/>
              </a:buBlip>
            </a:pPr>
            <a:r>
              <a:rPr lang="it-IT"/>
              <a:t>Sintesi di ormoni corticosurrenalici, ac biliari, carnitina</a:t>
            </a:r>
          </a:p>
          <a:p>
            <a:pPr marL="266700" indent="-266700">
              <a:buFontTx/>
              <a:buBlip>
                <a:blip r:embed="rId2"/>
              </a:buBlip>
            </a:pPr>
            <a:r>
              <a:rPr lang="it-IT"/>
              <a:t>Sintesi e/o liberazione prostaglandine</a:t>
            </a:r>
          </a:p>
          <a:p>
            <a:pPr marL="266700" indent="-266700">
              <a:buFontTx/>
              <a:buBlip>
                <a:blip r:embed="rId2"/>
              </a:buBlip>
            </a:pPr>
            <a:r>
              <a:rPr lang="it-IT"/>
              <a:t>Catabolismo dell’istamina</a:t>
            </a:r>
          </a:p>
          <a:p>
            <a:pPr marL="266700" indent="-266700"/>
            <a:endParaRPr lang="it-IT"/>
          </a:p>
          <a:p>
            <a:pPr marL="266700" indent="-266700"/>
            <a:r>
              <a:rPr lang="it-IT"/>
              <a:t>Inoltre potenzia e modula la risposta immunitaria,ha una azione disintossicante verso sostanze esogene e farmaci, protegge dai radicali liberi.</a:t>
            </a:r>
          </a:p>
          <a:p>
            <a:pPr marL="266700" indent="-266700"/>
            <a:r>
              <a:rPr lang="it-IT"/>
              <a:t>Per le sue proprietà antiossidanti è usato come additivo alimentare.</a:t>
            </a:r>
          </a:p>
          <a:p>
            <a:pPr marL="266700" indent="-266700"/>
            <a:r>
              <a:rPr lang="it-IT"/>
              <a:t>Protegge contro il cancro allo stomaco inibendo la formazione delle nitrosamine a partire dai nitriti , più in generale proteggendo le strutture cellulari da ossidazioni e rafforzando le difese immunitarie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2466">
                                            <p:txEl>
                                              <p:pRg st="0" end="0"/>
                                            </p:txEl>
                                          </p:spTgt>
                                        </p:tgtEl>
                                        <p:attrNameLst>
                                          <p:attrName>style.visibility</p:attrName>
                                        </p:attrNameLst>
                                      </p:cBhvr>
                                      <p:to>
                                        <p:strVal val="visible"/>
                                      </p:to>
                                    </p:set>
                                    <p:animEffect transition="in" filter="box(in)">
                                      <p:cBhvr>
                                        <p:cTn id="7" dur="500"/>
                                        <p:tgtEl>
                                          <p:spTgt spid="624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2466">
                                            <p:txEl>
                                              <p:pRg st="1" end="1"/>
                                            </p:txEl>
                                          </p:spTgt>
                                        </p:tgtEl>
                                        <p:attrNameLst>
                                          <p:attrName>style.visibility</p:attrName>
                                        </p:attrNameLst>
                                      </p:cBhvr>
                                      <p:to>
                                        <p:strVal val="visible"/>
                                      </p:to>
                                    </p:set>
                                    <p:animEffect transition="in" filter="box(in)">
                                      <p:cBhvr>
                                        <p:cTn id="12" dur="500"/>
                                        <p:tgtEl>
                                          <p:spTgt spid="624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2466">
                                            <p:txEl>
                                              <p:pRg st="2" end="2"/>
                                            </p:txEl>
                                          </p:spTgt>
                                        </p:tgtEl>
                                        <p:attrNameLst>
                                          <p:attrName>style.visibility</p:attrName>
                                        </p:attrNameLst>
                                      </p:cBhvr>
                                      <p:to>
                                        <p:strVal val="visible"/>
                                      </p:to>
                                    </p:set>
                                    <p:animEffect transition="in" filter="box(in)">
                                      <p:cBhvr>
                                        <p:cTn id="17" dur="500"/>
                                        <p:tgtEl>
                                          <p:spTgt spid="624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2466">
                                            <p:txEl>
                                              <p:pRg st="3" end="3"/>
                                            </p:txEl>
                                          </p:spTgt>
                                        </p:tgtEl>
                                        <p:attrNameLst>
                                          <p:attrName>style.visibility</p:attrName>
                                        </p:attrNameLst>
                                      </p:cBhvr>
                                      <p:to>
                                        <p:strVal val="visible"/>
                                      </p:to>
                                    </p:set>
                                    <p:animEffect transition="in" filter="box(in)">
                                      <p:cBhvr>
                                        <p:cTn id="22" dur="500"/>
                                        <p:tgtEl>
                                          <p:spTgt spid="6246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2466">
                                            <p:txEl>
                                              <p:pRg st="4" end="4"/>
                                            </p:txEl>
                                          </p:spTgt>
                                        </p:tgtEl>
                                        <p:attrNameLst>
                                          <p:attrName>style.visibility</p:attrName>
                                        </p:attrNameLst>
                                      </p:cBhvr>
                                      <p:to>
                                        <p:strVal val="visible"/>
                                      </p:to>
                                    </p:set>
                                    <p:animEffect transition="in" filter="box(in)">
                                      <p:cBhvr>
                                        <p:cTn id="27" dur="500"/>
                                        <p:tgtEl>
                                          <p:spTgt spid="6246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2466">
                                            <p:txEl>
                                              <p:pRg st="5" end="5"/>
                                            </p:txEl>
                                          </p:spTgt>
                                        </p:tgtEl>
                                        <p:attrNameLst>
                                          <p:attrName>style.visibility</p:attrName>
                                        </p:attrNameLst>
                                      </p:cBhvr>
                                      <p:to>
                                        <p:strVal val="visible"/>
                                      </p:to>
                                    </p:set>
                                    <p:animEffect transition="in" filter="box(in)">
                                      <p:cBhvr>
                                        <p:cTn id="32" dur="500"/>
                                        <p:tgtEl>
                                          <p:spTgt spid="6246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62466">
                                            <p:txEl>
                                              <p:pRg st="7" end="7"/>
                                            </p:txEl>
                                          </p:spTgt>
                                        </p:tgtEl>
                                        <p:attrNameLst>
                                          <p:attrName>style.visibility</p:attrName>
                                        </p:attrNameLst>
                                      </p:cBhvr>
                                      <p:to>
                                        <p:strVal val="visible"/>
                                      </p:to>
                                    </p:set>
                                    <p:animEffect transition="in" filter="box(in)">
                                      <p:cBhvr>
                                        <p:cTn id="37" dur="500"/>
                                        <p:tgtEl>
                                          <p:spTgt spid="6246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62466">
                                            <p:txEl>
                                              <p:pRg st="8" end="8"/>
                                            </p:txEl>
                                          </p:spTgt>
                                        </p:tgtEl>
                                        <p:attrNameLst>
                                          <p:attrName>style.visibility</p:attrName>
                                        </p:attrNameLst>
                                      </p:cBhvr>
                                      <p:to>
                                        <p:strVal val="visible"/>
                                      </p:to>
                                    </p:set>
                                    <p:animEffect transition="in" filter="box(in)">
                                      <p:cBhvr>
                                        <p:cTn id="42" dur="500"/>
                                        <p:tgtEl>
                                          <p:spTgt spid="6246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62466">
                                            <p:txEl>
                                              <p:pRg st="9" end="9"/>
                                            </p:txEl>
                                          </p:spTgt>
                                        </p:tgtEl>
                                        <p:attrNameLst>
                                          <p:attrName>style.visibility</p:attrName>
                                        </p:attrNameLst>
                                      </p:cBhvr>
                                      <p:to>
                                        <p:strVal val="visible"/>
                                      </p:to>
                                    </p:set>
                                    <p:animEffect transition="in" filter="box(in)">
                                      <p:cBhvr>
                                        <p:cTn id="47" dur="500"/>
                                        <p:tgtEl>
                                          <p:spTgt spid="6246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90972" y="1340768"/>
            <a:ext cx="8136904" cy="4401205"/>
          </a:xfrm>
          <a:prstGeom prst="rect">
            <a:avLst/>
          </a:prstGeom>
        </p:spPr>
        <p:txBody>
          <a:bodyPr wrap="square">
            <a:spAutoFit/>
          </a:bodyPr>
          <a:lstStyle/>
          <a:p>
            <a:r>
              <a:rPr lang="it-IT" sz="2000" b="1" dirty="0" smtClean="0"/>
              <a:t>Vitamina A</a:t>
            </a:r>
            <a:r>
              <a:rPr lang="it-IT" sz="2000" dirty="0" smtClean="0"/>
              <a:t>: sensibile al calore, alla luce, all'aria e all'acidità.</a:t>
            </a:r>
          </a:p>
          <a:p>
            <a:r>
              <a:rPr lang="it-IT" sz="2000" b="1" dirty="0" smtClean="0"/>
              <a:t>Vitamina B12</a:t>
            </a:r>
            <a:r>
              <a:rPr lang="it-IT" sz="2000" dirty="0" smtClean="0"/>
              <a:t>: sensibile alla luce.</a:t>
            </a:r>
          </a:p>
          <a:p>
            <a:r>
              <a:rPr lang="it-IT" sz="2000" b="1" dirty="0" smtClean="0"/>
              <a:t>Vitamina C</a:t>
            </a:r>
            <a:r>
              <a:rPr lang="it-IT" sz="2000" dirty="0" smtClean="0"/>
              <a:t>: sensibile al calore (si degrada subito a una temperatura di 40° e dopo due giorni a temperatura ambiente), alla luce, all'aria e all'alcalinità.</a:t>
            </a:r>
          </a:p>
          <a:p>
            <a:r>
              <a:rPr lang="it-IT" sz="2000" b="1" dirty="0" smtClean="0"/>
              <a:t>Vitamina D</a:t>
            </a:r>
            <a:r>
              <a:rPr lang="it-IT" sz="2000" dirty="0" smtClean="0"/>
              <a:t>: sensibile all'aria e all'acidità.</a:t>
            </a:r>
          </a:p>
          <a:p>
            <a:r>
              <a:rPr lang="it-IT" sz="2000" b="1" dirty="0" smtClean="0"/>
              <a:t>Vitamina E</a:t>
            </a:r>
            <a:r>
              <a:rPr lang="it-IT" sz="2000" dirty="0" smtClean="0"/>
              <a:t>: sensibile al calore, alla luce e all'aria.</a:t>
            </a:r>
          </a:p>
          <a:p>
            <a:r>
              <a:rPr lang="it-IT" sz="2000" b="1" dirty="0" smtClean="0"/>
              <a:t>Vitamina K</a:t>
            </a:r>
            <a:r>
              <a:rPr lang="it-IT" sz="2000" dirty="0" smtClean="0"/>
              <a:t>: sensibile alla luce e all'alcalinità.</a:t>
            </a:r>
          </a:p>
          <a:p>
            <a:r>
              <a:rPr lang="it-IT" sz="2000" b="1" dirty="0" smtClean="0"/>
              <a:t>Vitamina B1</a:t>
            </a:r>
            <a:r>
              <a:rPr lang="it-IT" sz="2000" dirty="0" smtClean="0"/>
              <a:t>: sensibile al calore, all'aria e alcalinità.</a:t>
            </a:r>
          </a:p>
          <a:p>
            <a:r>
              <a:rPr lang="it-IT" sz="2000" b="1" dirty="0" smtClean="0"/>
              <a:t>Vitamina B2</a:t>
            </a:r>
            <a:r>
              <a:rPr lang="it-IT" sz="2000" dirty="0" smtClean="0"/>
              <a:t>: sensibile al calore, alla luce e all'alcalinità.</a:t>
            </a:r>
          </a:p>
          <a:p>
            <a:r>
              <a:rPr lang="it-IT" sz="2000" b="1" dirty="0" smtClean="0"/>
              <a:t>Vitamina B3 o PP</a:t>
            </a:r>
            <a:r>
              <a:rPr lang="it-IT" sz="2000" dirty="0" smtClean="0"/>
              <a:t>: resistente in tutte le condizioni.</a:t>
            </a:r>
          </a:p>
          <a:p>
            <a:r>
              <a:rPr lang="it-IT" sz="2000" b="1" dirty="0" smtClean="0"/>
              <a:t>Vitamina B5</a:t>
            </a:r>
            <a:r>
              <a:rPr lang="it-IT" sz="2000" dirty="0" smtClean="0"/>
              <a:t>: sensibile al calore.</a:t>
            </a:r>
          </a:p>
          <a:p>
            <a:r>
              <a:rPr lang="it-IT" sz="2000" b="1" dirty="0" smtClean="0"/>
              <a:t>Vitamina B6</a:t>
            </a:r>
            <a:r>
              <a:rPr lang="it-IT" sz="2000" dirty="0" smtClean="0"/>
              <a:t>: sensibile alla luce.</a:t>
            </a:r>
          </a:p>
          <a:p>
            <a:r>
              <a:rPr lang="it-IT" sz="2000" b="1" dirty="0" smtClean="0"/>
              <a:t>Vitamina B9</a:t>
            </a:r>
            <a:r>
              <a:rPr lang="it-IT" sz="2000" dirty="0" smtClean="0"/>
              <a:t>: sensibile al calore, alla luce, all'aria e all'acidità.</a:t>
            </a:r>
            <a:endParaRPr lang="it-IT" sz="2000" dirty="0"/>
          </a:p>
        </p:txBody>
      </p:sp>
      <p:sp>
        <p:nvSpPr>
          <p:cNvPr id="3" name="CasellaDiTesto 2"/>
          <p:cNvSpPr txBox="1"/>
          <p:nvPr/>
        </p:nvSpPr>
        <p:spPr>
          <a:xfrm>
            <a:off x="3583260" y="260648"/>
            <a:ext cx="3012363" cy="461665"/>
          </a:xfrm>
          <a:prstGeom prst="rect">
            <a:avLst/>
          </a:prstGeom>
          <a:noFill/>
        </p:spPr>
        <p:txBody>
          <a:bodyPr wrap="none" rtlCol="0">
            <a:spAutoFit/>
          </a:bodyPr>
          <a:lstStyle/>
          <a:p>
            <a:r>
              <a:rPr lang="it-IT" dirty="0" smtClean="0"/>
              <a:t>Resistenza vitamine</a:t>
            </a:r>
            <a:endParaRPr lang="it-IT"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0" y="0"/>
            <a:ext cx="102076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2667000" y="533400"/>
            <a:ext cx="4237038" cy="581025"/>
          </a:xfrm>
          <a:prstGeom prst="rect">
            <a:avLst/>
          </a:prstGeom>
          <a:noFill/>
          <a:ln w="9525">
            <a:noFill/>
            <a:miter lim="800000"/>
            <a:headEnd/>
            <a:tailEnd/>
          </a:ln>
        </p:spPr>
        <p:txBody>
          <a:bodyPr wrap="none"/>
          <a:lstStyle/>
          <a:p>
            <a:pPr algn="ctr"/>
            <a:r>
              <a:rPr lang="it-IT" sz="4400"/>
              <a:t>Vitamine liposolubili</a:t>
            </a:r>
          </a:p>
        </p:txBody>
      </p:sp>
      <p:grpSp>
        <p:nvGrpSpPr>
          <p:cNvPr id="2" name="Group 5"/>
          <p:cNvGrpSpPr>
            <a:grpSpLocks/>
          </p:cNvGrpSpPr>
          <p:nvPr/>
        </p:nvGrpSpPr>
        <p:grpSpPr bwMode="auto">
          <a:xfrm>
            <a:off x="919163" y="1341438"/>
            <a:ext cx="8529637" cy="4678362"/>
            <a:chOff x="852" y="1574"/>
            <a:chExt cx="4436" cy="1750"/>
          </a:xfrm>
        </p:grpSpPr>
        <p:sp>
          <p:nvSpPr>
            <p:cNvPr id="9220" name="Rectangle 6"/>
            <p:cNvSpPr>
              <a:spLocks noChangeArrowheads="1"/>
            </p:cNvSpPr>
            <p:nvPr/>
          </p:nvSpPr>
          <p:spPr bwMode="auto">
            <a:xfrm flipV="1">
              <a:off x="855" y="1574"/>
              <a:ext cx="4433" cy="1750"/>
            </a:xfrm>
            <a:prstGeom prst="rect">
              <a:avLst/>
            </a:prstGeom>
            <a:solidFill>
              <a:srgbClr val="161616"/>
            </a:solidFill>
            <a:ln w="0">
              <a:solidFill>
                <a:srgbClr val="00FFFF"/>
              </a:solidFill>
              <a:miter lim="800000"/>
              <a:headEnd/>
              <a:tailEnd/>
            </a:ln>
          </p:spPr>
          <p:txBody>
            <a:bodyPr rot="10800000" wrap="none" anchor="ctr"/>
            <a:lstStyle/>
            <a:p>
              <a:endParaRPr lang="it-IT"/>
            </a:p>
          </p:txBody>
        </p:sp>
        <p:sp>
          <p:nvSpPr>
            <p:cNvPr id="9221" name="Text Box 7"/>
            <p:cNvSpPr txBox="1">
              <a:spLocks noChangeArrowheads="1"/>
            </p:cNvSpPr>
            <p:nvPr/>
          </p:nvSpPr>
          <p:spPr bwMode="auto">
            <a:xfrm>
              <a:off x="862" y="1641"/>
              <a:ext cx="465"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Vitamina</a:t>
              </a:r>
              <a:endParaRPr lang="it-IT" sz="1400">
                <a:latin typeface="Arial" charset="0"/>
              </a:endParaRPr>
            </a:p>
          </p:txBody>
        </p:sp>
        <p:sp>
          <p:nvSpPr>
            <p:cNvPr id="9222" name="Text Box 8"/>
            <p:cNvSpPr txBox="1">
              <a:spLocks noChangeArrowheads="1"/>
            </p:cNvSpPr>
            <p:nvPr/>
          </p:nvSpPr>
          <p:spPr bwMode="auto">
            <a:xfrm>
              <a:off x="2142" y="1641"/>
              <a:ext cx="331"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Ruolo</a:t>
              </a:r>
              <a:endParaRPr lang="it-IT" sz="1400">
                <a:latin typeface="Arial" charset="0"/>
              </a:endParaRPr>
            </a:p>
          </p:txBody>
        </p:sp>
        <p:sp>
          <p:nvSpPr>
            <p:cNvPr id="9223" name="Text Box 9"/>
            <p:cNvSpPr txBox="1">
              <a:spLocks noChangeArrowheads="1"/>
            </p:cNvSpPr>
            <p:nvPr/>
          </p:nvSpPr>
          <p:spPr bwMode="auto">
            <a:xfrm>
              <a:off x="4264" y="1594"/>
              <a:ext cx="956"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Livello raccomandato</a:t>
              </a:r>
              <a:endParaRPr lang="it-IT" sz="1400">
                <a:latin typeface="Arial" charset="0"/>
              </a:endParaRPr>
            </a:p>
          </p:txBody>
        </p:sp>
        <p:sp>
          <p:nvSpPr>
            <p:cNvPr id="9224" name="Text Box 10"/>
            <p:cNvSpPr txBox="1">
              <a:spLocks noChangeArrowheads="1"/>
            </p:cNvSpPr>
            <p:nvPr/>
          </p:nvSpPr>
          <p:spPr bwMode="auto">
            <a:xfrm>
              <a:off x="4264" y="1687"/>
              <a:ext cx="408"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(adulto)</a:t>
              </a:r>
              <a:endParaRPr lang="it-IT" sz="1400">
                <a:latin typeface="Arial" charset="0"/>
              </a:endParaRPr>
            </a:p>
          </p:txBody>
        </p:sp>
        <p:sp>
          <p:nvSpPr>
            <p:cNvPr id="9225" name="Text Box 11"/>
            <p:cNvSpPr txBox="1">
              <a:spLocks noChangeArrowheads="1"/>
            </p:cNvSpPr>
            <p:nvPr/>
          </p:nvSpPr>
          <p:spPr bwMode="auto">
            <a:xfrm>
              <a:off x="852" y="1830"/>
              <a:ext cx="555"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Vitamina A</a:t>
              </a:r>
              <a:endParaRPr lang="it-IT" sz="1400">
                <a:latin typeface="Arial" charset="0"/>
              </a:endParaRPr>
            </a:p>
          </p:txBody>
        </p:sp>
        <p:sp>
          <p:nvSpPr>
            <p:cNvPr id="9226" name="Text Box 12"/>
            <p:cNvSpPr txBox="1">
              <a:spLocks noChangeArrowheads="1"/>
            </p:cNvSpPr>
            <p:nvPr/>
          </p:nvSpPr>
          <p:spPr bwMode="auto">
            <a:xfrm>
              <a:off x="2132" y="1830"/>
              <a:ext cx="1802"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Visione, crescita, differenziazione cellulare,</a:t>
              </a:r>
              <a:endParaRPr lang="it-IT" sz="1400">
                <a:latin typeface="Arial" charset="0"/>
              </a:endParaRPr>
            </a:p>
          </p:txBody>
        </p:sp>
        <p:sp>
          <p:nvSpPr>
            <p:cNvPr id="9227" name="Text Box 13"/>
            <p:cNvSpPr txBox="1">
              <a:spLocks noChangeArrowheads="1"/>
            </p:cNvSpPr>
            <p:nvPr/>
          </p:nvSpPr>
          <p:spPr bwMode="auto">
            <a:xfrm>
              <a:off x="4254" y="1830"/>
              <a:ext cx="883"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506 µg/diem (uomo)</a:t>
              </a:r>
              <a:endParaRPr lang="it-IT" sz="1400">
                <a:latin typeface="Arial" charset="0"/>
              </a:endParaRPr>
            </a:p>
          </p:txBody>
        </p:sp>
        <p:sp>
          <p:nvSpPr>
            <p:cNvPr id="9228" name="Text Box 14"/>
            <p:cNvSpPr txBox="1">
              <a:spLocks noChangeArrowheads="1"/>
            </p:cNvSpPr>
            <p:nvPr/>
          </p:nvSpPr>
          <p:spPr bwMode="auto">
            <a:xfrm>
              <a:off x="852" y="1966"/>
              <a:ext cx="1181"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(retinolo e vari carotenoidi)</a:t>
              </a:r>
              <a:endParaRPr lang="it-IT" sz="1400">
                <a:latin typeface="Arial" charset="0"/>
              </a:endParaRPr>
            </a:p>
          </p:txBody>
        </p:sp>
        <p:sp>
          <p:nvSpPr>
            <p:cNvPr id="9229" name="Text Box 15"/>
            <p:cNvSpPr txBox="1">
              <a:spLocks noChangeArrowheads="1"/>
            </p:cNvSpPr>
            <p:nvPr/>
          </p:nvSpPr>
          <p:spPr bwMode="auto">
            <a:xfrm>
              <a:off x="2132" y="1966"/>
              <a:ext cx="1971"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riproduzione, integrità del sistema immunitario</a:t>
              </a:r>
              <a:endParaRPr lang="it-IT" sz="1400">
                <a:latin typeface="Arial" charset="0"/>
              </a:endParaRPr>
            </a:p>
          </p:txBody>
        </p:sp>
        <p:sp>
          <p:nvSpPr>
            <p:cNvPr id="9230" name="Text Box 16"/>
            <p:cNvSpPr txBox="1">
              <a:spLocks noChangeArrowheads="1"/>
            </p:cNvSpPr>
            <p:nvPr/>
          </p:nvSpPr>
          <p:spPr bwMode="auto">
            <a:xfrm>
              <a:off x="4254" y="1966"/>
              <a:ext cx="909"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413 µg/diem (donna)</a:t>
              </a:r>
              <a:endParaRPr lang="it-IT" sz="1400">
                <a:latin typeface="Arial" charset="0"/>
              </a:endParaRPr>
            </a:p>
          </p:txBody>
        </p:sp>
        <p:sp>
          <p:nvSpPr>
            <p:cNvPr id="9231" name="Text Box 17"/>
            <p:cNvSpPr txBox="1">
              <a:spLocks noChangeArrowheads="1"/>
            </p:cNvSpPr>
            <p:nvPr/>
          </p:nvSpPr>
          <p:spPr bwMode="auto">
            <a:xfrm>
              <a:off x="852" y="2196"/>
              <a:ext cx="550"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Vitamina E</a:t>
              </a:r>
              <a:endParaRPr lang="it-IT" sz="1400">
                <a:latin typeface="Arial" charset="0"/>
              </a:endParaRPr>
            </a:p>
          </p:txBody>
        </p:sp>
        <p:sp>
          <p:nvSpPr>
            <p:cNvPr id="9232" name="Text Box 18"/>
            <p:cNvSpPr txBox="1">
              <a:spLocks noChangeArrowheads="1"/>
            </p:cNvSpPr>
            <p:nvPr/>
          </p:nvSpPr>
          <p:spPr bwMode="auto">
            <a:xfrm>
              <a:off x="2132" y="2196"/>
              <a:ext cx="1861"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Protegge l'integrità delle membrane cellulari</a:t>
              </a:r>
              <a:endParaRPr lang="it-IT" sz="1400">
                <a:latin typeface="Arial" charset="0"/>
              </a:endParaRPr>
            </a:p>
          </p:txBody>
        </p:sp>
        <p:sp>
          <p:nvSpPr>
            <p:cNvPr id="9233" name="Text Box 19"/>
            <p:cNvSpPr txBox="1">
              <a:spLocks noChangeArrowheads="1"/>
            </p:cNvSpPr>
            <p:nvPr/>
          </p:nvSpPr>
          <p:spPr bwMode="auto">
            <a:xfrm>
              <a:off x="4254" y="2196"/>
              <a:ext cx="509"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8 mg/diem</a:t>
              </a:r>
              <a:endParaRPr lang="it-IT" sz="1400">
                <a:latin typeface="Arial" charset="0"/>
              </a:endParaRPr>
            </a:p>
          </p:txBody>
        </p:sp>
        <p:sp>
          <p:nvSpPr>
            <p:cNvPr id="9234" name="Text Box 20"/>
            <p:cNvSpPr txBox="1">
              <a:spLocks noChangeArrowheads="1"/>
            </p:cNvSpPr>
            <p:nvPr/>
          </p:nvSpPr>
          <p:spPr bwMode="auto">
            <a:xfrm>
              <a:off x="852" y="2332"/>
              <a:ext cx="907"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(tocoferolo </a:t>
              </a:r>
              <a:r>
                <a:rPr lang="it-IT" sz="1400" b="1">
                  <a:solidFill>
                    <a:srgbClr val="FFFFFF"/>
                  </a:solidFill>
                  <a:latin typeface="Symbol" pitchFamily="18" charset="2"/>
                </a:rPr>
                <a:t>a, b, g,d</a:t>
              </a:r>
              <a:r>
                <a:rPr lang="it-IT" sz="1400" b="1">
                  <a:solidFill>
                    <a:srgbClr val="FFFFFF"/>
                  </a:solidFill>
                  <a:latin typeface="Times New Roman" pitchFamily="18" charset="0"/>
                </a:rPr>
                <a:t> )</a:t>
              </a:r>
              <a:endParaRPr lang="it-IT" sz="1400">
                <a:latin typeface="Arial" charset="0"/>
              </a:endParaRPr>
            </a:p>
          </p:txBody>
        </p:sp>
        <p:sp>
          <p:nvSpPr>
            <p:cNvPr id="9235" name="Text Box 21"/>
            <p:cNvSpPr txBox="1">
              <a:spLocks noChangeArrowheads="1"/>
            </p:cNvSpPr>
            <p:nvPr/>
          </p:nvSpPr>
          <p:spPr bwMode="auto">
            <a:xfrm>
              <a:off x="852" y="2471"/>
              <a:ext cx="96" cy="102"/>
            </a:xfrm>
            <a:prstGeom prst="rect">
              <a:avLst/>
            </a:prstGeom>
            <a:noFill/>
            <a:ln w="9525">
              <a:noFill/>
              <a:miter lim="800000"/>
              <a:headEnd/>
              <a:tailEnd/>
            </a:ln>
          </p:spPr>
          <p:txBody>
            <a:bodyPr wrap="none" anchor="ctr">
              <a:spAutoFit/>
            </a:bodyPr>
            <a:lstStyle/>
            <a:p>
              <a:pPr>
                <a:lnSpc>
                  <a:spcPct val="85000"/>
                </a:lnSpc>
                <a:spcBef>
                  <a:spcPct val="30000"/>
                </a:spcBef>
              </a:pPr>
              <a:endParaRPr lang="it-IT" sz="1400">
                <a:latin typeface="Arial" charset="0"/>
              </a:endParaRPr>
            </a:p>
          </p:txBody>
        </p:sp>
        <p:sp>
          <p:nvSpPr>
            <p:cNvPr id="9236" name="Text Box 22"/>
            <p:cNvSpPr txBox="1">
              <a:spLocks noChangeArrowheads="1"/>
            </p:cNvSpPr>
            <p:nvPr/>
          </p:nvSpPr>
          <p:spPr bwMode="auto">
            <a:xfrm>
              <a:off x="852" y="2698"/>
              <a:ext cx="555"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Vitamina D</a:t>
              </a:r>
              <a:endParaRPr lang="it-IT" sz="1400">
                <a:latin typeface="Arial" charset="0"/>
              </a:endParaRPr>
            </a:p>
          </p:txBody>
        </p:sp>
        <p:sp>
          <p:nvSpPr>
            <p:cNvPr id="9237" name="Text Box 23"/>
            <p:cNvSpPr txBox="1">
              <a:spLocks noChangeArrowheads="1"/>
            </p:cNvSpPr>
            <p:nvPr/>
          </p:nvSpPr>
          <p:spPr bwMode="auto">
            <a:xfrm>
              <a:off x="2132" y="2698"/>
              <a:ext cx="1340"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Promuove l'assorbimento di Ca</a:t>
              </a:r>
              <a:endParaRPr lang="it-IT" sz="1400">
                <a:latin typeface="Arial" charset="0"/>
              </a:endParaRPr>
            </a:p>
          </p:txBody>
        </p:sp>
        <p:sp>
          <p:nvSpPr>
            <p:cNvPr id="9238" name="Text Box 24"/>
            <p:cNvSpPr txBox="1">
              <a:spLocks noChangeArrowheads="1"/>
            </p:cNvSpPr>
            <p:nvPr/>
          </p:nvSpPr>
          <p:spPr bwMode="auto">
            <a:xfrm>
              <a:off x="4254" y="2698"/>
              <a:ext cx="486"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5 µg/diem</a:t>
              </a:r>
              <a:endParaRPr lang="it-IT" sz="1400">
                <a:latin typeface="Arial" charset="0"/>
              </a:endParaRPr>
            </a:p>
          </p:txBody>
        </p:sp>
        <p:sp>
          <p:nvSpPr>
            <p:cNvPr id="9239" name="Text Box 25"/>
            <p:cNvSpPr txBox="1">
              <a:spLocks noChangeArrowheads="1"/>
            </p:cNvSpPr>
            <p:nvPr/>
          </p:nvSpPr>
          <p:spPr bwMode="auto">
            <a:xfrm>
              <a:off x="852" y="2930"/>
              <a:ext cx="560"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Vitamina K</a:t>
              </a:r>
              <a:endParaRPr lang="it-IT" sz="1400">
                <a:latin typeface="Arial" charset="0"/>
              </a:endParaRPr>
            </a:p>
          </p:txBody>
        </p:sp>
        <p:sp>
          <p:nvSpPr>
            <p:cNvPr id="9240" name="Text Box 26"/>
            <p:cNvSpPr txBox="1">
              <a:spLocks noChangeArrowheads="1"/>
            </p:cNvSpPr>
            <p:nvPr/>
          </p:nvSpPr>
          <p:spPr bwMode="auto">
            <a:xfrm>
              <a:off x="2132" y="2930"/>
              <a:ext cx="1980"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Essenziale nella formazione di protrombina e di</a:t>
              </a:r>
              <a:endParaRPr lang="it-IT" sz="1400">
                <a:latin typeface="Arial" charset="0"/>
              </a:endParaRPr>
            </a:p>
          </p:txBody>
        </p:sp>
        <p:sp>
          <p:nvSpPr>
            <p:cNvPr id="9241" name="Text Box 27"/>
            <p:cNvSpPr txBox="1">
              <a:spLocks noChangeArrowheads="1"/>
            </p:cNvSpPr>
            <p:nvPr/>
          </p:nvSpPr>
          <p:spPr bwMode="auto">
            <a:xfrm>
              <a:off x="4254" y="2930"/>
              <a:ext cx="837"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45 µg/diem (uomo)</a:t>
              </a:r>
              <a:endParaRPr lang="it-IT" sz="1400">
                <a:latin typeface="Arial" charset="0"/>
              </a:endParaRPr>
            </a:p>
          </p:txBody>
        </p:sp>
        <p:sp>
          <p:nvSpPr>
            <p:cNvPr id="9242" name="Text Box 28"/>
            <p:cNvSpPr txBox="1">
              <a:spLocks noChangeArrowheads="1"/>
            </p:cNvSpPr>
            <p:nvPr/>
          </p:nvSpPr>
          <p:spPr bwMode="auto">
            <a:xfrm>
              <a:off x="2132" y="3066"/>
              <a:ext cx="1989"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altri fattori che promuovono la coagulazione del</a:t>
              </a:r>
              <a:endParaRPr lang="it-IT" sz="1400">
                <a:latin typeface="Arial" charset="0"/>
              </a:endParaRPr>
            </a:p>
          </p:txBody>
        </p:sp>
        <p:sp>
          <p:nvSpPr>
            <p:cNvPr id="9243" name="Text Box 29"/>
            <p:cNvSpPr txBox="1">
              <a:spLocks noChangeArrowheads="1"/>
            </p:cNvSpPr>
            <p:nvPr/>
          </p:nvSpPr>
          <p:spPr bwMode="auto">
            <a:xfrm>
              <a:off x="4254" y="3066"/>
              <a:ext cx="862"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35 µg/diem (donna)</a:t>
              </a:r>
              <a:endParaRPr lang="it-IT" sz="1400">
                <a:latin typeface="Arial" charset="0"/>
              </a:endParaRPr>
            </a:p>
          </p:txBody>
        </p:sp>
        <p:sp>
          <p:nvSpPr>
            <p:cNvPr id="9244" name="Text Box 30"/>
            <p:cNvSpPr txBox="1">
              <a:spLocks noChangeArrowheads="1"/>
            </p:cNvSpPr>
            <p:nvPr/>
          </p:nvSpPr>
          <p:spPr bwMode="auto">
            <a:xfrm>
              <a:off x="2132" y="3205"/>
              <a:ext cx="368" cy="102"/>
            </a:xfrm>
            <a:prstGeom prst="rect">
              <a:avLst/>
            </a:prstGeom>
            <a:noFill/>
            <a:ln w="9525">
              <a:noFill/>
              <a:miter lim="800000"/>
              <a:headEnd/>
              <a:tailEnd/>
            </a:ln>
          </p:spPr>
          <p:txBody>
            <a:bodyPr wrap="none" anchor="ctr">
              <a:spAutoFit/>
            </a:bodyPr>
            <a:lstStyle/>
            <a:p>
              <a:pPr>
                <a:lnSpc>
                  <a:spcPct val="85000"/>
                </a:lnSpc>
                <a:spcBef>
                  <a:spcPct val="30000"/>
                </a:spcBef>
              </a:pPr>
              <a:r>
                <a:rPr lang="it-IT" sz="1400" b="1">
                  <a:solidFill>
                    <a:srgbClr val="FFFFFF"/>
                  </a:solidFill>
                  <a:latin typeface="Times New Roman" pitchFamily="18" charset="0"/>
                </a:rPr>
                <a:t>sangue</a:t>
              </a:r>
              <a:endParaRPr lang="it-IT" sz="1400">
                <a:latin typeface="Arial" charset="0"/>
              </a:endParaRPr>
            </a:p>
          </p:txBody>
        </p:sp>
        <p:sp>
          <p:nvSpPr>
            <p:cNvPr id="9245" name="Line 31"/>
            <p:cNvSpPr>
              <a:spLocks noChangeShapeType="1"/>
            </p:cNvSpPr>
            <p:nvPr/>
          </p:nvSpPr>
          <p:spPr bwMode="auto">
            <a:xfrm flipV="1">
              <a:off x="2135" y="1574"/>
              <a:ext cx="0" cy="1750"/>
            </a:xfrm>
            <a:prstGeom prst="line">
              <a:avLst/>
            </a:prstGeom>
            <a:noFill/>
            <a:ln w="0">
              <a:solidFill>
                <a:srgbClr val="00FFFF"/>
              </a:solidFill>
              <a:round/>
              <a:headEnd/>
              <a:tailEnd/>
            </a:ln>
          </p:spPr>
          <p:txBody>
            <a:bodyPr/>
            <a:lstStyle/>
            <a:p>
              <a:endParaRPr lang="it-IT"/>
            </a:p>
          </p:txBody>
        </p:sp>
        <p:sp>
          <p:nvSpPr>
            <p:cNvPr id="9246" name="Line 32"/>
            <p:cNvSpPr>
              <a:spLocks noChangeShapeType="1"/>
            </p:cNvSpPr>
            <p:nvPr/>
          </p:nvSpPr>
          <p:spPr bwMode="auto">
            <a:xfrm flipV="1">
              <a:off x="4256" y="1574"/>
              <a:ext cx="0" cy="1750"/>
            </a:xfrm>
            <a:prstGeom prst="line">
              <a:avLst/>
            </a:prstGeom>
            <a:noFill/>
            <a:ln w="0">
              <a:solidFill>
                <a:srgbClr val="00FFFF"/>
              </a:solidFill>
              <a:round/>
              <a:headEnd/>
              <a:tailEnd/>
            </a:ln>
          </p:spPr>
          <p:txBody>
            <a:bodyPr/>
            <a:lstStyle/>
            <a:p>
              <a:endParaRPr lang="it-IT"/>
            </a:p>
          </p:txBody>
        </p:sp>
        <p:sp>
          <p:nvSpPr>
            <p:cNvPr id="9247" name="Line 33"/>
            <p:cNvSpPr>
              <a:spLocks noChangeShapeType="1"/>
            </p:cNvSpPr>
            <p:nvPr/>
          </p:nvSpPr>
          <p:spPr bwMode="auto">
            <a:xfrm>
              <a:off x="855" y="1812"/>
              <a:ext cx="4433" cy="0"/>
            </a:xfrm>
            <a:prstGeom prst="line">
              <a:avLst/>
            </a:prstGeom>
            <a:noFill/>
            <a:ln w="0">
              <a:solidFill>
                <a:srgbClr val="00FFFF"/>
              </a:solidFill>
              <a:round/>
              <a:headEnd/>
              <a:tailEnd/>
            </a:ln>
          </p:spPr>
          <p:txBody>
            <a:bodyPr/>
            <a:lstStyle/>
            <a:p>
              <a:endParaRPr lang="it-IT"/>
            </a:p>
          </p:txBody>
        </p:sp>
        <p:sp>
          <p:nvSpPr>
            <p:cNvPr id="9248" name="Rectangle 34"/>
            <p:cNvSpPr>
              <a:spLocks noChangeArrowheads="1"/>
            </p:cNvSpPr>
            <p:nvPr/>
          </p:nvSpPr>
          <p:spPr bwMode="auto">
            <a:xfrm flipV="1">
              <a:off x="855" y="1574"/>
              <a:ext cx="4433" cy="1750"/>
            </a:xfrm>
            <a:prstGeom prst="rect">
              <a:avLst/>
            </a:prstGeom>
            <a:noFill/>
            <a:ln w="0">
              <a:solidFill>
                <a:srgbClr val="00FFFF"/>
              </a:solidFill>
              <a:miter lim="800000"/>
              <a:headEnd/>
              <a:tailEnd/>
            </a:ln>
          </p:spPr>
          <p:txBody>
            <a:bodyPr rot="10800000" wrap="none" anchor="ct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ox(in)">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736600" y="-101600"/>
            <a:ext cx="9166225" cy="3651250"/>
          </a:xfrm>
          <a:prstGeom prst="rect">
            <a:avLst/>
          </a:prstGeom>
          <a:noFill/>
          <a:ln w="9525">
            <a:noFill/>
            <a:miter lim="800000"/>
            <a:headEnd/>
            <a:tailEnd/>
          </a:ln>
        </p:spPr>
      </p:pic>
      <p:pic>
        <p:nvPicPr>
          <p:cNvPr id="63491" name="Picture 3"/>
          <p:cNvPicPr>
            <a:picLocks noChangeAspect="1" noChangeArrowheads="1"/>
          </p:cNvPicPr>
          <p:nvPr/>
        </p:nvPicPr>
        <p:blipFill>
          <a:blip r:embed="rId3" cstate="print"/>
          <a:srcRect/>
          <a:stretch>
            <a:fillRect/>
          </a:stretch>
        </p:blipFill>
        <p:spPr bwMode="auto">
          <a:xfrm>
            <a:off x="644525" y="3143250"/>
            <a:ext cx="8597900" cy="3714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3490"/>
                                        </p:tgtEl>
                                        <p:attrNameLst>
                                          <p:attrName>style.visibility</p:attrName>
                                        </p:attrNameLst>
                                      </p:cBhvr>
                                      <p:to>
                                        <p:strVal val="visible"/>
                                      </p:to>
                                    </p:set>
                                    <p:anim calcmode="lin" valueType="num">
                                      <p:cBhvr additive="base">
                                        <p:cTn id="7" dur="500" fill="hold"/>
                                        <p:tgtEl>
                                          <p:spTgt spid="63490"/>
                                        </p:tgtEl>
                                        <p:attrNameLst>
                                          <p:attrName>ppt_x</p:attrName>
                                        </p:attrNameLst>
                                      </p:cBhvr>
                                      <p:tavLst>
                                        <p:tav tm="0">
                                          <p:val>
                                            <p:strVal val="0-#ppt_w/2"/>
                                          </p:val>
                                        </p:tav>
                                        <p:tav tm="100000">
                                          <p:val>
                                            <p:strVal val="#ppt_x"/>
                                          </p:val>
                                        </p:tav>
                                      </p:tavLst>
                                    </p:anim>
                                    <p:anim calcmode="lin" valueType="num">
                                      <p:cBhvr additive="base">
                                        <p:cTn id="8" dur="500" fill="hold"/>
                                        <p:tgtEl>
                                          <p:spTgt spid="6349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3491"/>
                                        </p:tgtEl>
                                        <p:attrNameLst>
                                          <p:attrName>style.visibility</p:attrName>
                                        </p:attrNameLst>
                                      </p:cBhvr>
                                      <p:to>
                                        <p:strVal val="visible"/>
                                      </p:to>
                                    </p:set>
                                    <p:anim calcmode="lin" valueType="num">
                                      <p:cBhvr additive="base">
                                        <p:cTn id="13" dur="500" fill="hold"/>
                                        <p:tgtEl>
                                          <p:spTgt spid="63491"/>
                                        </p:tgtEl>
                                        <p:attrNameLst>
                                          <p:attrName>ppt_x</p:attrName>
                                        </p:attrNameLst>
                                      </p:cBhvr>
                                      <p:tavLst>
                                        <p:tav tm="0">
                                          <p:val>
                                            <p:strVal val="0-#ppt_w/2"/>
                                          </p:val>
                                        </p:tav>
                                        <p:tav tm="100000">
                                          <p:val>
                                            <p:strVal val="#ppt_x"/>
                                          </p:val>
                                        </p:tav>
                                      </p:tavLst>
                                    </p:anim>
                                    <p:anim calcmode="lin" valueType="num">
                                      <p:cBhvr additive="base">
                                        <p:cTn id="14" dur="500" fill="hold"/>
                                        <p:tgtEl>
                                          <p:spTgt spid="634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1135063" y="471488"/>
            <a:ext cx="8767762" cy="5940425"/>
          </a:xfrm>
          <a:prstGeom prst="rect">
            <a:avLst/>
          </a:prstGeom>
          <a:noFill/>
          <a:ln w="9525">
            <a:noFill/>
            <a:miter lim="800000"/>
            <a:headEnd/>
            <a:tailEnd/>
          </a:ln>
        </p:spPr>
        <p:txBody>
          <a:bodyPr>
            <a:spAutoFit/>
          </a:bodyPr>
          <a:lstStyle/>
          <a:p>
            <a:pPr marL="447675" indent="-447675"/>
            <a:r>
              <a:rPr lang="it-IT" sz="3200"/>
              <a:t>Carenze vitaminiche indotte da:</a:t>
            </a:r>
          </a:p>
          <a:p>
            <a:pPr marL="447675" indent="-447675">
              <a:buFontTx/>
              <a:buChar char="•"/>
            </a:pPr>
            <a:endParaRPr lang="it-IT" sz="3200"/>
          </a:p>
          <a:p>
            <a:pPr marL="447675" indent="-447675">
              <a:buFontTx/>
              <a:buBlip>
                <a:blip r:embed="rId2"/>
              </a:buBlip>
            </a:pPr>
            <a:r>
              <a:rPr lang="it-IT" sz="3200"/>
              <a:t> Squilibri alimentari</a:t>
            </a:r>
          </a:p>
          <a:p>
            <a:pPr marL="447675" indent="-447675">
              <a:buFontTx/>
              <a:buBlip>
                <a:blip r:embed="rId2"/>
              </a:buBlip>
            </a:pPr>
            <a:r>
              <a:rPr lang="it-IT" sz="3200"/>
              <a:t> Disturbi funzioni digestive o cattivi assorbimenti intestinali</a:t>
            </a:r>
          </a:p>
          <a:p>
            <a:pPr marL="447675" indent="-447675">
              <a:buFontTx/>
              <a:buBlip>
                <a:blip r:embed="rId2"/>
              </a:buBlip>
            </a:pPr>
            <a:r>
              <a:rPr lang="it-IT" sz="3200"/>
              <a:t> Aumento fabbisogno in stati fisiologici o patologici</a:t>
            </a:r>
          </a:p>
          <a:p>
            <a:pPr marL="447675" indent="-447675"/>
            <a:r>
              <a:rPr lang="it-IT" sz="3200"/>
              <a:t>Disordini nutrizionali tendono a produrre deficienze </a:t>
            </a:r>
            <a:r>
              <a:rPr lang="it-IT" sz="3200" b="1"/>
              <a:t>polivitaminiche.</a:t>
            </a:r>
          </a:p>
          <a:p>
            <a:pPr marL="447675" indent="-447675"/>
            <a:r>
              <a:rPr lang="it-IT" sz="3200"/>
              <a:t>Le vitamine sono ampliamente distribuite e un’alimentazione variata le contiene un po’ tutte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animEffect transition="in" filter="slide(fromTop)">
                                      <p:cBhvr>
                                        <p:cTn id="7" dur="500"/>
                                        <p:tgtEl>
                                          <p:spTgt spid="81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8196">
                                            <p:txEl>
                                              <p:pRg st="2" end="2"/>
                                            </p:txEl>
                                          </p:spTgt>
                                        </p:tgtEl>
                                        <p:attrNameLst>
                                          <p:attrName>style.visibility</p:attrName>
                                        </p:attrNameLst>
                                      </p:cBhvr>
                                      <p:to>
                                        <p:strVal val="visible"/>
                                      </p:to>
                                    </p:set>
                                    <p:anim calcmode="lin" valueType="num">
                                      <p:cBhvr additive="base">
                                        <p:cTn id="12" dur="500" fill="hold"/>
                                        <p:tgtEl>
                                          <p:spTgt spid="8196">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1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8196">
                                            <p:txEl>
                                              <p:pRg st="3" end="3"/>
                                            </p:txEl>
                                          </p:spTgt>
                                        </p:tgtEl>
                                        <p:attrNameLst>
                                          <p:attrName>style.visibility</p:attrName>
                                        </p:attrNameLst>
                                      </p:cBhvr>
                                      <p:to>
                                        <p:strVal val="visible"/>
                                      </p:to>
                                    </p:set>
                                    <p:anim calcmode="lin" valueType="num">
                                      <p:cBhvr additive="base">
                                        <p:cTn id="18" dur="500" fill="hold"/>
                                        <p:tgtEl>
                                          <p:spTgt spid="8196">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819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8196">
                                            <p:txEl>
                                              <p:pRg st="4" end="4"/>
                                            </p:txEl>
                                          </p:spTgt>
                                        </p:tgtEl>
                                        <p:attrNameLst>
                                          <p:attrName>style.visibility</p:attrName>
                                        </p:attrNameLst>
                                      </p:cBhvr>
                                      <p:to>
                                        <p:strVal val="visible"/>
                                      </p:to>
                                    </p:set>
                                    <p:anim calcmode="lin" valueType="num">
                                      <p:cBhvr additive="base">
                                        <p:cTn id="24" dur="500" fill="hold"/>
                                        <p:tgtEl>
                                          <p:spTgt spid="8196">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819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8196">
                                            <p:txEl>
                                              <p:pRg st="5" end="5"/>
                                            </p:txEl>
                                          </p:spTgt>
                                        </p:tgtEl>
                                        <p:attrNameLst>
                                          <p:attrName>style.visibility</p:attrName>
                                        </p:attrNameLst>
                                      </p:cBhvr>
                                      <p:to>
                                        <p:strVal val="visible"/>
                                      </p:to>
                                    </p:set>
                                    <p:anim calcmode="lin" valueType="num">
                                      <p:cBhvr additive="base">
                                        <p:cTn id="30" dur="500" fill="hold"/>
                                        <p:tgtEl>
                                          <p:spTgt spid="8196">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819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196">
                                            <p:txEl>
                                              <p:pRg st="6" end="6"/>
                                            </p:txEl>
                                          </p:spTgt>
                                        </p:tgtEl>
                                        <p:attrNameLst>
                                          <p:attrName>style.visibility</p:attrName>
                                        </p:attrNameLst>
                                      </p:cBhvr>
                                      <p:to>
                                        <p:strVal val="visible"/>
                                      </p:to>
                                    </p:set>
                                    <p:anim calcmode="lin" valueType="num">
                                      <p:cBhvr additive="base">
                                        <p:cTn id="36" dur="500" fill="hold"/>
                                        <p:tgtEl>
                                          <p:spTgt spid="8196">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19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ravatta">
  <a:themeElements>
    <a:clrScheme name="Cravatta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Cravatta">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Cravatta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Cravatta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Cravatta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ravatta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Cravatta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Cravatta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C:\Programmi\Microsoft Office\Templates\Presentation Designs\Cravatta.pot</Template>
  <TotalTime>1637</TotalTime>
  <Words>3517</Words>
  <Application>Microsoft Office PowerPoint</Application>
  <PresentationFormat>Personalizzato</PresentationFormat>
  <Paragraphs>393</Paragraphs>
  <Slides>62</Slides>
  <Notes>1</Notes>
  <HiddenSlides>0</HiddenSlides>
  <MMClips>0</MMClips>
  <ScaleCrop>false</ScaleCrop>
  <HeadingPairs>
    <vt:vector size="4" baseType="variant">
      <vt:variant>
        <vt:lpstr>Tema</vt:lpstr>
      </vt:variant>
      <vt:variant>
        <vt:i4>1</vt:i4>
      </vt:variant>
      <vt:variant>
        <vt:lpstr>Titoli diapositive</vt:lpstr>
      </vt:variant>
      <vt:variant>
        <vt:i4>62</vt:i4>
      </vt:variant>
    </vt:vector>
  </HeadingPairs>
  <TitlesOfParts>
    <vt:vector size="63" baseType="lpstr">
      <vt:lpstr>Cravatta</vt:lpstr>
      <vt:lpstr>La storia delle vitamine inizia circa un secolo fa (1911) con le osservazioni fatte in Asia a proposito del beriberi, una malattia neurologica e cardiovascolare. Questa malattia colpiva quelle regioni in cui la base alimentare era il riso brillato (cioè privo della pula o crusca). Kazimierz Funk, un medico biochimico polacco isolò dalla pula una sostanza presente in tracce e contenente azoto, la tiamina, in grado di curare la paralisi. Su questa base, dedusse che il beriberi era correlato con una carenza di tiamina e coniò il termine     vitamina = amina della vita    Successivamente il termine “vitamina” è stato utilizzato per indicare composti organici biologicamente attivi e essenziali per la vita, anche se non sempre contenenti azoto. </vt:lpstr>
      <vt:lpstr>Vitamine sostanze organiche necessarie giornalmente (ordine di mg) da assumere dall’ambiente per organismi incapaci di sintetizzarle </vt:lpstr>
      <vt:lpstr>Diapositiva 3</vt:lpstr>
      <vt:lpstr>Diapositiva 4</vt:lpstr>
      <vt:lpstr>Diapositiva 5</vt:lpstr>
      <vt:lpstr>Vitamine idrosolubili</vt:lpstr>
      <vt:lpstr>Diapositiva 7</vt:lpstr>
      <vt:lpstr>Diapositiva 8</vt:lpstr>
      <vt:lpstr>Diapositiva 9</vt:lpstr>
      <vt:lpstr>VITAMINA A</vt:lpstr>
      <vt:lpstr>Diapositiva 11</vt:lpstr>
      <vt:lpstr>Diapositiva 12</vt:lpstr>
      <vt:lpstr>Diapositiva 13</vt:lpstr>
      <vt:lpstr>Diapositiva 14</vt:lpstr>
      <vt:lpstr>Diapositiva 15</vt:lpstr>
      <vt:lpstr>VITAMINA D</vt:lpstr>
      <vt:lpstr>Diapositiva 17</vt:lpstr>
      <vt:lpstr>Diapositiva 18</vt:lpstr>
      <vt:lpstr>Diapositiva 19</vt:lpstr>
      <vt:lpstr>Diapositiva 20</vt:lpstr>
      <vt:lpstr>Diapositiva 21</vt:lpstr>
      <vt:lpstr>Diapositiva 22</vt:lpstr>
      <vt:lpstr>Diapositiva 23</vt:lpstr>
      <vt:lpstr>VITAMINA K</vt:lpstr>
      <vt:lpstr>Diapositiva 25</vt:lpstr>
      <vt:lpstr>Diapositiva 26</vt:lpstr>
      <vt:lpstr>VITAMINA B1</vt:lpstr>
      <vt:lpstr>Diapositiva 28</vt:lpstr>
      <vt:lpstr>Diapositiva 29</vt:lpstr>
      <vt:lpstr>VITAMINA B2</vt:lpstr>
      <vt:lpstr>Diapositiva 31</vt:lpstr>
      <vt:lpstr>Diapositiva 32</vt:lpstr>
      <vt:lpstr>VITAMINA PP o B3</vt:lpstr>
      <vt:lpstr>Diapositiva 34</vt:lpstr>
      <vt:lpstr>Diapositiva 35</vt:lpstr>
      <vt:lpstr>Diapositiva 36</vt:lpstr>
      <vt:lpstr>VITAMINA B6</vt:lpstr>
      <vt:lpstr>Diapositiva 38</vt:lpstr>
      <vt:lpstr>Diapositiva 39</vt:lpstr>
      <vt:lpstr>Acido pantotenico W o vit.B5</vt:lpstr>
      <vt:lpstr>Diapositiva 41</vt:lpstr>
      <vt:lpstr>Diapositiva 42</vt:lpstr>
      <vt:lpstr>VITAMINA H o B8</vt:lpstr>
      <vt:lpstr>Diapositiva 44</vt:lpstr>
      <vt:lpstr>Diapositiva 45</vt:lpstr>
      <vt:lpstr>Diapositiva 46</vt:lpstr>
      <vt:lpstr>ACIDO FOLICO (B9)</vt:lpstr>
      <vt:lpstr>Diapositiva 48</vt:lpstr>
      <vt:lpstr>Diapositiva 49</vt:lpstr>
      <vt:lpstr>Diapositiva 50</vt:lpstr>
      <vt:lpstr>Diapositiva 51</vt:lpstr>
      <vt:lpstr>VITAMINA B12</vt:lpstr>
      <vt:lpstr>Diapositiva 53</vt:lpstr>
      <vt:lpstr>Diapositiva 54</vt:lpstr>
      <vt:lpstr>VITAMINA C</vt:lpstr>
      <vt:lpstr>Diapositiva 56</vt:lpstr>
      <vt:lpstr>Diapositiva 57</vt:lpstr>
      <vt:lpstr>Diapositiva 58</vt:lpstr>
      <vt:lpstr>Diapositiva 59</vt:lpstr>
      <vt:lpstr>Diapositiva 60</vt:lpstr>
      <vt:lpstr>Diapositiva 61</vt:lpstr>
      <vt:lpstr>Diapositiva 62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Vitamine idrosolubili</dc:title>
  <dc:creator>Utente</dc:creator>
  <cp:lastModifiedBy>user</cp:lastModifiedBy>
  <cp:revision>77</cp:revision>
  <dcterms:created xsi:type="dcterms:W3CDTF">2003-07-30T18:23:03Z</dcterms:created>
  <dcterms:modified xsi:type="dcterms:W3CDTF">2016-10-06T07:40:56Z</dcterms:modified>
</cp:coreProperties>
</file>